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g"/>
  <Override PartName="/ppt/media/image8.jpg" ContentType="image/jpg"/>
  <Override PartName="/ppt/media/image9.jpg" ContentType="image/jpg"/>
  <Override PartName="/ppt/media/image1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7"/>
  </p:handoutMasterIdLst>
  <p:sldIdLst>
    <p:sldId id="257" r:id="rId2"/>
    <p:sldId id="258" r:id="rId3"/>
    <p:sldId id="259" r:id="rId4"/>
    <p:sldId id="288" r:id="rId5"/>
    <p:sldId id="289" r:id="rId6"/>
    <p:sldId id="290" r:id="rId7"/>
    <p:sldId id="291" r:id="rId8"/>
    <p:sldId id="266" r:id="rId9"/>
    <p:sldId id="280" r:id="rId10"/>
    <p:sldId id="267" r:id="rId11"/>
    <p:sldId id="268" r:id="rId12"/>
    <p:sldId id="269" r:id="rId13"/>
    <p:sldId id="270" r:id="rId14"/>
    <p:sldId id="284" r:id="rId15"/>
    <p:sldId id="285" r:id="rId16"/>
    <p:sldId id="286" r:id="rId17"/>
    <p:sldId id="272" r:id="rId18"/>
    <p:sldId id="273" r:id="rId19"/>
    <p:sldId id="274" r:id="rId20"/>
    <p:sldId id="275" r:id="rId21"/>
    <p:sldId id="276" r:id="rId22"/>
    <p:sldId id="287" r:id="rId23"/>
    <p:sldId id="281" r:id="rId24"/>
    <p:sldId id="282" r:id="rId25"/>
    <p:sldId id="283" r:id="rId26"/>
  </p:sldIdLst>
  <p:sldSz cx="12192000" cy="6858000"/>
  <p:notesSz cx="6797675" cy="9928225"/>
  <p:embeddedFontLst>
    <p:embeddedFont>
      <p:font typeface="맑은 고딕" panose="020B0503020000020004" pitchFamily="50" charset="-127"/>
      <p:regular r:id="rId28"/>
      <p:bold r:id="rId29"/>
    </p:embeddedFont>
    <p:embeddedFont>
      <p:font typeface="Arial Unicode MS" panose="020B0604020202020204" pitchFamily="50" charset="-127"/>
      <p:regular r:id="rId30"/>
    </p:embeddedFont>
    <p:embeddedFont>
      <p:font typeface="맑은 고딕" panose="020B0503020000020004" pitchFamily="50" charset="-127"/>
      <p:regular r:id="rId28"/>
      <p:bold r:id="rId29"/>
    </p:embeddedFont>
    <p:embeddedFont>
      <p:font typeface="KoPub돋움체 Bold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9E6D68"/>
    <a:srgbClr val="874139"/>
    <a:srgbClr val="1F4E79"/>
    <a:srgbClr val="E0E0E0"/>
    <a:srgbClr val="E9E9E9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96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2E0B4-0DE3-42AB-896F-30080DF62611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AF93-BAE9-491F-A2AE-18870496B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35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8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960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5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66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0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0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7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2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26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7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A73C0-6224-41EE-8725-EF35D6B97724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133CF-6C83-487A-8DDD-5BEE1D484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1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4.wdp"/><Relationship Id="rId18" Type="http://schemas.openxmlformats.org/officeDocument/2006/relationships/image" Target="../media/image64.png"/><Relationship Id="rId3" Type="http://schemas.openxmlformats.org/officeDocument/2006/relationships/image" Target="../media/image55.png"/><Relationship Id="rId21" Type="http://schemas.openxmlformats.org/officeDocument/2006/relationships/image" Target="../media/image66.png"/><Relationship Id="rId7" Type="http://schemas.microsoft.com/office/2007/relationships/hdphoto" Target="../media/hdphoto2.wdp"/><Relationship Id="rId12" Type="http://schemas.openxmlformats.org/officeDocument/2006/relationships/image" Target="../media/image61.png"/><Relationship Id="rId17" Type="http://schemas.microsoft.com/office/2007/relationships/hdphoto" Target="../media/hdphoto6.wdp"/><Relationship Id="rId2" Type="http://schemas.openxmlformats.org/officeDocument/2006/relationships/image" Target="../media/image3.jpg"/><Relationship Id="rId16" Type="http://schemas.openxmlformats.org/officeDocument/2006/relationships/image" Target="../media/image63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60.png"/><Relationship Id="rId19" Type="http://schemas.openxmlformats.org/officeDocument/2006/relationships/image" Target="../media/image65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Relationship Id="rId22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63BB56B-947A-5841-8795-E030483C9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936" b="2065"/>
          <a:stretch/>
        </p:blipFill>
        <p:spPr>
          <a:xfrm>
            <a:off x="477" y="11"/>
            <a:ext cx="12191271" cy="6857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D1F0872-3DB6-2949-AC51-E593280C0EFE}"/>
              </a:ext>
            </a:extLst>
          </p:cNvPr>
          <p:cNvSpPr/>
          <p:nvPr/>
        </p:nvSpPr>
        <p:spPr>
          <a:xfrm>
            <a:off x="-8980" y="1015930"/>
            <a:ext cx="8691803" cy="1198605"/>
          </a:xfrm>
          <a:prstGeom prst="rect">
            <a:avLst/>
          </a:prstGeom>
          <a:solidFill>
            <a:schemeClr val="dk1">
              <a:alpha val="5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E3E3ABD-0E08-B649-821F-EED8AE09E145}"/>
              </a:ext>
            </a:extLst>
          </p:cNvPr>
          <p:cNvSpPr txBox="1"/>
          <p:nvPr/>
        </p:nvSpPr>
        <p:spPr>
          <a:xfrm>
            <a:off x="-9403" y="1278471"/>
            <a:ext cx="869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 smtClean="0">
                <a:solidFill>
                  <a:schemeClr val="bg1"/>
                </a:solidFill>
                <a:latin typeface="+mn-ea"/>
              </a:rPr>
              <a:t>블록체인과 미래사회</a:t>
            </a:r>
            <a:endParaRPr kumimoji="1" lang="x-none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499697-7CE8-894C-AA59-E83D36EEEB0F}"/>
              </a:ext>
            </a:extLst>
          </p:cNvPr>
          <p:cNvSpPr txBox="1"/>
          <p:nvPr/>
        </p:nvSpPr>
        <p:spPr>
          <a:xfrm>
            <a:off x="10388876" y="5990953"/>
            <a:ext cx="1745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박수용 교수</a:t>
            </a:r>
            <a:endParaRPr kumimoji="1" lang="en-US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서강대학교</a:t>
            </a:r>
            <a:endParaRPr kumimoji="1" lang="x-none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919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1B1D625-A11F-4F45-9BD3-7432189C2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DE750EE-1BE7-E74A-9B19-05B146049834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+mn-ea"/>
              </a:rPr>
              <a:t>경제적 역할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611FF4A-4AE6-064B-8BCC-64BD6A3E1666}"/>
              </a:ext>
            </a:extLst>
          </p:cNvPr>
          <p:cNvSpPr txBox="1"/>
          <p:nvPr/>
        </p:nvSpPr>
        <p:spPr>
          <a:xfrm>
            <a:off x="5108550" y="1237855"/>
            <a:ext cx="19749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2000" b="1" dirty="0" smtClean="0">
                <a:latin typeface="+mj-ea"/>
                <a:ea typeface="+mj-ea"/>
              </a:rPr>
              <a:t>금융 분야의 혁신</a:t>
            </a:r>
            <a:endParaRPr kumimoji="1" lang="en-US" altLang="ko-KR" sz="2000" b="1" dirty="0">
              <a:latin typeface="+mj-ea"/>
              <a:ea typeface="+mj-ea"/>
            </a:endParaRPr>
          </a:p>
        </p:txBody>
      </p:sp>
      <p:pic>
        <p:nvPicPr>
          <p:cNvPr id="12" name="Picture 4" descr="http://postfiles6.naver.net/20110730_133/3128gkstks_1312032617512tlxkl_JPEG/eso0836a.jpg?type=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7" y="1759013"/>
            <a:ext cx="8543925" cy="49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5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D8F8DCD2-6BC1-1F47-ABC2-CD4E59202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-4850" y="21054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910F8FB-3AE7-8648-94FD-2CB2C4082E60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+mn-ea"/>
              </a:rPr>
              <a:t>다양한 </a:t>
            </a:r>
            <a:r>
              <a:rPr kumimoji="1" lang="ko-KR" altLang="en-US" sz="3200" b="1" dirty="0">
                <a:latin typeface="+mn-ea"/>
              </a:rPr>
              <a:t>화</a:t>
            </a:r>
            <a:r>
              <a:rPr kumimoji="1" lang="ko-KR" altLang="en-US" sz="3200" b="1" dirty="0" smtClean="0">
                <a:latin typeface="+mn-ea"/>
              </a:rPr>
              <a:t>폐 발행 주체 </a:t>
            </a:r>
            <a:endParaRPr kumimoji="1" lang="x-none" altLang="en-US" sz="32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5A1B8A-67F2-8942-880B-7949099C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10" y="1442434"/>
            <a:ext cx="3861762" cy="22526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FC19D76-6B7A-BD44-9D4B-6BF9A9D15952}"/>
              </a:ext>
            </a:extLst>
          </p:cNvPr>
          <p:cNvSpPr txBox="1"/>
          <p:nvPr/>
        </p:nvSpPr>
        <p:spPr>
          <a:xfrm>
            <a:off x="943810" y="3856546"/>
            <a:ext cx="386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중앙은행에서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발행하는 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디지털 화폐 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CBDC</a:t>
            </a:r>
            <a:endParaRPr kumimoji="1" lang="x-none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4B0963E-09FE-C24E-83C4-A2D028091D5D}"/>
              </a:ext>
            </a:extLst>
          </p:cNvPr>
          <p:cNvSpPr txBox="1"/>
          <p:nvPr/>
        </p:nvSpPr>
        <p:spPr>
          <a:xfrm>
            <a:off x="7775718" y="3856545"/>
            <a:ext cx="286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글로벌 기업에서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발행하는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암호화폐</a:t>
            </a:r>
            <a:endParaRPr kumimoji="1" lang="x-none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xmlns="" id="{9070D047-7D43-7F4A-890F-77AE0A3B43A4}"/>
              </a:ext>
            </a:extLst>
          </p:cNvPr>
          <p:cNvCxnSpPr>
            <a:cxnSpLocks/>
          </p:cNvCxnSpPr>
          <p:nvPr/>
        </p:nvCxnSpPr>
        <p:spPr>
          <a:xfrm>
            <a:off x="6096000" y="1092949"/>
            <a:ext cx="0" cy="265746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xmlns="" id="{2E00D956-F3F3-CC4E-89CA-A7A19BAAD7F8}"/>
              </a:ext>
            </a:extLst>
          </p:cNvPr>
          <p:cNvCxnSpPr>
            <a:cxnSpLocks/>
          </p:cNvCxnSpPr>
          <p:nvPr/>
        </p:nvCxnSpPr>
        <p:spPr>
          <a:xfrm flipH="1">
            <a:off x="1295470" y="3730581"/>
            <a:ext cx="4811246" cy="2503305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2908DBB-3643-8F48-9635-B9347654C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718" y="1234226"/>
            <a:ext cx="2864966" cy="25509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EF46E852-C5A4-CC42-BB98-128C5CAAE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983" y="3074244"/>
            <a:ext cx="714436" cy="238145"/>
          </a:xfrm>
          <a:prstGeom prst="rect">
            <a:avLst/>
          </a:prstGeom>
        </p:spPr>
      </p:pic>
      <p:pic>
        <p:nvPicPr>
          <p:cNvPr id="30" name="그림 29" descr="텍스트, 전자기기, 여러개이(가) 표시된 사진&#10;&#10;자동 생성된 설명">
            <a:extLst>
              <a:ext uri="{FF2B5EF4-FFF2-40B4-BE49-F238E27FC236}">
                <a16:creationId xmlns:a16="http://schemas.microsoft.com/office/drawing/2014/main" xmlns="" id="{55B47497-896C-7647-8B03-02E1E8324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713" y="4776996"/>
            <a:ext cx="2795514" cy="19195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4722DE6-3ECA-5443-B83F-054527700B8B}"/>
              </a:ext>
            </a:extLst>
          </p:cNvPr>
          <p:cNvSpPr/>
          <p:nvPr/>
        </p:nvSpPr>
        <p:spPr>
          <a:xfrm>
            <a:off x="6458376" y="5413623"/>
            <a:ext cx="2392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개인 혹은 집단이 발행하는 암호화폐</a:t>
            </a:r>
            <a:endParaRPr kumimoji="1" lang="x-none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xmlns="" id="{2CE2D063-178E-3D4B-8518-1B3E9C77075A}"/>
              </a:ext>
            </a:extLst>
          </p:cNvPr>
          <p:cNvCxnSpPr>
            <a:cxnSpLocks/>
          </p:cNvCxnSpPr>
          <p:nvPr/>
        </p:nvCxnSpPr>
        <p:spPr>
          <a:xfrm>
            <a:off x="6091140" y="3734506"/>
            <a:ext cx="4811246" cy="2503305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86A95AE9-6470-B541-ADAF-72573F989C8B}"/>
              </a:ext>
            </a:extLst>
          </p:cNvPr>
          <p:cNvSpPr/>
          <p:nvPr/>
        </p:nvSpPr>
        <p:spPr>
          <a:xfrm>
            <a:off x="5121470" y="2685296"/>
            <a:ext cx="1939340" cy="19397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디지털 </a:t>
            </a:r>
            <a:r>
              <a:rPr kumimoji="1" lang="ko-KR" altLang="en-US" sz="2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화폐의 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상생</a:t>
            </a:r>
            <a:endParaRPr kumimoji="1" lang="x-none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1B1D625-A11F-4F45-9BD3-7432189C2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DE750EE-1BE7-E74A-9B19-05B146049834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+mn-ea"/>
              </a:rPr>
              <a:t>다양한 지불 결제가 가능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611FF4A-4AE6-064B-8BCC-64BD6A3E1666}"/>
              </a:ext>
            </a:extLst>
          </p:cNvPr>
          <p:cNvSpPr txBox="1"/>
          <p:nvPr/>
        </p:nvSpPr>
        <p:spPr>
          <a:xfrm>
            <a:off x="3947986" y="1725948"/>
            <a:ext cx="556883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ko-KR" altLang="en-US" sz="2000" b="1" dirty="0" smtClean="0">
                <a:latin typeface="+mj-ea"/>
                <a:ea typeface="+mj-ea"/>
              </a:rPr>
              <a:t>국제간의 송금</a:t>
            </a:r>
            <a:r>
              <a:rPr kumimoji="1" lang="en-US" altLang="ko-KR" sz="2000" b="1" dirty="0" smtClean="0">
                <a:latin typeface="+mj-ea"/>
                <a:ea typeface="+mj-ea"/>
              </a:rPr>
              <a:t>, </a:t>
            </a:r>
            <a:r>
              <a:rPr kumimoji="1" lang="ko-KR" altLang="en-US" sz="2000" b="1" dirty="0" smtClean="0">
                <a:latin typeface="+mj-ea"/>
                <a:ea typeface="+mj-ea"/>
              </a:rPr>
              <a:t>지불 결제의 불편과 비용 해결</a:t>
            </a:r>
            <a:endParaRPr kumimoji="1" lang="en-US" altLang="ko-KR" sz="2000" b="1" dirty="0">
              <a:latin typeface="+mj-ea"/>
              <a:ea typeface="+mj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+mj-ea"/>
              <a:ea typeface="+mj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ko-KR" altLang="en-US" sz="2000" b="1" dirty="0" smtClean="0">
                <a:latin typeface="+mj-ea"/>
                <a:ea typeface="+mj-ea"/>
              </a:rPr>
              <a:t>국제간 소액 송금등이 용이</a:t>
            </a:r>
            <a:endParaRPr kumimoji="1"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1028" name="Picture 4" descr="Diversity and Inclusion in the World of Remote 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/>
          <a:stretch/>
        </p:blipFill>
        <p:spPr bwMode="auto">
          <a:xfrm>
            <a:off x="8244034" y="3860221"/>
            <a:ext cx="3695377" cy="247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ke Remote Work A Long-Term Option For Workplace Diversi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78" y="3896955"/>
            <a:ext cx="4004443" cy="254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versity In The Workplace And Its 7 Key Benefi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5" y="3882385"/>
            <a:ext cx="4597255" cy="257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5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062015-AFE7-8347-9805-2FF14A1CF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C828151-E701-CD42-920F-E17EF7ED071A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실세계 자산의 디지털 </a:t>
            </a:r>
            <a:r>
              <a:rPr kumimoji="1" lang="ko-KR" altLang="en-US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변환을 주도함</a:t>
            </a:r>
            <a:endParaRPr kumimoji="1" lang="ko-KR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CAF5937A-CC8B-6346-A6D0-767F68A379D8}"/>
              </a:ext>
            </a:extLst>
          </p:cNvPr>
          <p:cNvGrpSpPr/>
          <p:nvPr/>
        </p:nvGrpSpPr>
        <p:grpSpPr>
          <a:xfrm>
            <a:off x="1243900" y="1230810"/>
            <a:ext cx="9704199" cy="5204645"/>
            <a:chOff x="2229637" y="1738074"/>
            <a:chExt cx="7480350" cy="40119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6DB6E231-D7C3-324E-9DB7-E07E8DE1E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589" y="1863406"/>
              <a:ext cx="2968228" cy="16696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13" name="직선 연결선 37">
              <a:extLst>
                <a:ext uri="{FF2B5EF4-FFF2-40B4-BE49-F238E27FC236}">
                  <a16:creationId xmlns:a16="http://schemas.microsoft.com/office/drawing/2014/main" xmlns="" id="{EFC94B06-12F2-4343-AEF9-B1D16C067FB1}"/>
                </a:ext>
              </a:extLst>
            </p:cNvPr>
            <p:cNvCxnSpPr/>
            <p:nvPr/>
          </p:nvCxnSpPr>
          <p:spPr>
            <a:xfrm>
              <a:off x="5953839" y="1738074"/>
              <a:ext cx="0" cy="4011930"/>
            </a:xfrm>
            <a:prstGeom prst="line">
              <a:avLst/>
            </a:prstGeom>
            <a:noFill/>
            <a:ln w="28575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직선 연결선 38">
              <a:extLst>
                <a:ext uri="{FF2B5EF4-FFF2-40B4-BE49-F238E27FC236}">
                  <a16:creationId xmlns:a16="http://schemas.microsoft.com/office/drawing/2014/main" xmlns="" id="{C2FE7993-EB7C-D746-8F8B-8F873E46A72F}"/>
                </a:ext>
              </a:extLst>
            </p:cNvPr>
            <p:cNvCxnSpPr>
              <a:cxnSpLocks/>
            </p:cNvCxnSpPr>
            <p:nvPr/>
          </p:nvCxnSpPr>
          <p:spPr>
            <a:xfrm>
              <a:off x="2229637" y="3753294"/>
              <a:ext cx="7480350" cy="0"/>
            </a:xfrm>
            <a:prstGeom prst="line">
              <a:avLst/>
            </a:prstGeom>
            <a:noFill/>
            <a:ln w="28575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0C9581F9-7E62-0044-BC4D-2FE4F770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365" y="1863406"/>
              <a:ext cx="2931238" cy="16696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31D8B33A-FFA4-7348-944F-AFA15C3D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086" y="3942482"/>
              <a:ext cx="2968228" cy="16577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5917E7B7-5B1F-634E-97A5-7CBE0307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302" y="3961043"/>
              <a:ext cx="2910364" cy="16455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4052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062015-AFE7-8347-9805-2FF14A1CF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C828151-E701-CD42-920F-E17EF7ED071A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디지털 경제로의 패러다임 이동</a:t>
            </a:r>
            <a:endParaRPr kumimoji="1" lang="x-none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C9FB123-85AE-1C4B-A173-71FC188AA406}"/>
              </a:ext>
            </a:extLst>
          </p:cNvPr>
          <p:cNvSpPr/>
          <p:nvPr/>
        </p:nvSpPr>
        <p:spPr>
          <a:xfrm>
            <a:off x="6095999" y="2141836"/>
            <a:ext cx="5575225" cy="38964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+mn-ea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070DDFFC-A7E0-FA49-BEF7-574F38274547}"/>
              </a:ext>
            </a:extLst>
          </p:cNvPr>
          <p:cNvSpPr/>
          <p:nvPr/>
        </p:nvSpPr>
        <p:spPr>
          <a:xfrm>
            <a:off x="1499736" y="2281887"/>
            <a:ext cx="2891481" cy="31303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+mn-ea"/>
              </a:rPr>
              <a:t>As-is: </a:t>
            </a:r>
            <a:r>
              <a:rPr lang="ko-KR" altLang="en-US" sz="1400" b="1">
                <a:latin typeface="+mn-ea"/>
              </a:rPr>
              <a:t>실물가치의 수집</a:t>
            </a:r>
            <a:endParaRPr lang="x-none" sz="1400" b="1">
              <a:latin typeface="+mn-ea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AD7C034D-491E-6742-A0E3-65041775AC2C}"/>
              </a:ext>
            </a:extLst>
          </p:cNvPr>
          <p:cNvSpPr/>
          <p:nvPr/>
        </p:nvSpPr>
        <p:spPr>
          <a:xfrm>
            <a:off x="6336003" y="2290122"/>
            <a:ext cx="5175476" cy="313038"/>
          </a:xfrm>
          <a:prstGeom prst="roundRect">
            <a:avLst>
              <a:gd name="adj" fmla="val 50000"/>
            </a:avLst>
          </a:prstGeom>
          <a:solidFill>
            <a:srgbClr val="CF1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+mn-ea"/>
              </a:rPr>
              <a:t>To-be: </a:t>
            </a:r>
            <a:r>
              <a:rPr lang="ko-KR" altLang="en-US" sz="1400" b="1">
                <a:latin typeface="+mn-ea"/>
              </a:rPr>
              <a:t>실물을 대체한 디지털 상품의 수집</a:t>
            </a:r>
            <a:endParaRPr lang="x-none" sz="1400" b="1">
              <a:latin typeface="+mn-ea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C2298178-13D5-F342-BD6F-A2F19502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55" y="2837792"/>
            <a:ext cx="2822413" cy="22493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45F7A1C-DD0D-9B45-A305-0CC2613D1735}"/>
              </a:ext>
            </a:extLst>
          </p:cNvPr>
          <p:cNvSpPr/>
          <p:nvPr/>
        </p:nvSpPr>
        <p:spPr>
          <a:xfrm>
            <a:off x="6095999" y="5346354"/>
            <a:ext cx="5575225" cy="6919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n-ea"/>
              </a:rPr>
              <a:t>실물 가치 및 소유권을 내포한</a:t>
            </a:r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b="1" dirty="0">
                <a:latin typeface="+mn-ea"/>
              </a:rPr>
              <a:t>디지털상품의 </a:t>
            </a:r>
            <a:r>
              <a:rPr lang="ko-KR" altLang="en-US" sz="1600" b="1" dirty="0" smtClean="0">
                <a:latin typeface="+mn-ea"/>
              </a:rPr>
              <a:t>시대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A2E387A-453F-4D4E-A283-E50D14DEDA9B}"/>
              </a:ext>
            </a:extLst>
          </p:cNvPr>
          <p:cNvSpPr txBox="1"/>
          <p:nvPr/>
        </p:nvSpPr>
        <p:spPr>
          <a:xfrm>
            <a:off x="9294474" y="3012792"/>
            <a:ext cx="2240692" cy="1833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600">
                <a:latin typeface="+mn-ea"/>
              </a:rPr>
              <a:t>NBA TOP SHOT</a:t>
            </a:r>
          </a:p>
          <a:p>
            <a:endParaRPr lang="x-none" sz="1600">
              <a:latin typeface="+mn-ea"/>
            </a:endParaRPr>
          </a:p>
          <a:p>
            <a:pPr>
              <a:lnSpc>
                <a:spcPts val="2520"/>
              </a:lnSpc>
            </a:pPr>
            <a:r>
              <a:rPr lang="x-none" sz="1600">
                <a:latin typeface="+mn-ea"/>
              </a:rPr>
              <a:t>NBA</a:t>
            </a:r>
            <a:r>
              <a:rPr lang="ko-KR" altLang="en-US" sz="1600">
                <a:latin typeface="+mn-ea"/>
              </a:rPr>
              <a:t>탑샷을 통해서</a:t>
            </a:r>
            <a:endParaRPr lang="en-US" altLang="ko-KR" sz="1600">
              <a:latin typeface="+mn-ea"/>
            </a:endParaRPr>
          </a:p>
          <a:p>
            <a:pPr>
              <a:lnSpc>
                <a:spcPts val="2520"/>
              </a:lnSpc>
            </a:pPr>
            <a:r>
              <a:rPr lang="ko-KR" altLang="en-US" sz="1600">
                <a:latin typeface="+mn-ea"/>
              </a:rPr>
              <a:t>내가 좋아하는 선수의</a:t>
            </a:r>
            <a:endParaRPr lang="en-US" altLang="ko-KR" sz="1600">
              <a:latin typeface="+mn-ea"/>
            </a:endParaRPr>
          </a:p>
          <a:p>
            <a:pPr>
              <a:lnSpc>
                <a:spcPts val="2520"/>
              </a:lnSpc>
            </a:pPr>
            <a:r>
              <a:rPr lang="ko-KR" altLang="en-US" sz="1600">
                <a:latin typeface="+mn-ea"/>
              </a:rPr>
              <a:t>명장면 동영상이 담긴</a:t>
            </a:r>
            <a:endParaRPr lang="en-US" altLang="ko-KR" sz="1600">
              <a:latin typeface="+mn-ea"/>
            </a:endParaRPr>
          </a:p>
          <a:p>
            <a:pPr>
              <a:lnSpc>
                <a:spcPts val="2520"/>
              </a:lnSpc>
            </a:pPr>
            <a:r>
              <a:rPr lang="ko-KR" altLang="en-US" sz="1600">
                <a:latin typeface="+mn-ea"/>
              </a:rPr>
              <a:t>디지털 상품을 수집</a:t>
            </a:r>
            <a:endParaRPr lang="x-none" sz="1600">
              <a:latin typeface="+mn-ea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1A5136D-BDD9-DA40-AE5F-8454A96FDE63}"/>
              </a:ext>
            </a:extLst>
          </p:cNvPr>
          <p:cNvSpPr/>
          <p:nvPr/>
        </p:nvSpPr>
        <p:spPr>
          <a:xfrm>
            <a:off x="680521" y="2141836"/>
            <a:ext cx="4529913" cy="38964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+mn-ea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A0AE16E-A474-D543-8C8A-D8DB32FCD829}"/>
              </a:ext>
            </a:extLst>
          </p:cNvPr>
          <p:cNvSpPr/>
          <p:nvPr/>
        </p:nvSpPr>
        <p:spPr>
          <a:xfrm>
            <a:off x="680521" y="5346354"/>
            <a:ext cx="4529913" cy="6919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실제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상품의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소유를 증거로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하는</a:t>
            </a:r>
            <a:r>
              <a:rPr lang="en-US" altLang="ko-KR" sz="1600" b="1" dirty="0">
                <a:latin typeface="+mn-ea"/>
              </a:rPr>
              <a:t/>
            </a:r>
            <a:br>
              <a:rPr lang="en-US" altLang="ko-KR" sz="1600" b="1" dirty="0">
                <a:latin typeface="+mn-ea"/>
              </a:rPr>
            </a:br>
            <a:r>
              <a:rPr lang="ko-KR" altLang="en-US" sz="1600" b="1" dirty="0">
                <a:latin typeface="+mn-ea"/>
              </a:rPr>
              <a:t>실물 수집의 시대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7" name="Triangle 14">
            <a:extLst>
              <a:ext uri="{FF2B5EF4-FFF2-40B4-BE49-F238E27FC236}">
                <a16:creationId xmlns:a16="http://schemas.microsoft.com/office/drawing/2014/main" xmlns="" id="{266447B4-AF11-2F45-83D5-C1D512D507F9}"/>
              </a:ext>
            </a:extLst>
          </p:cNvPr>
          <p:cNvSpPr/>
          <p:nvPr/>
        </p:nvSpPr>
        <p:spPr>
          <a:xfrm rot="5400000">
            <a:off x="5004487" y="3841449"/>
            <a:ext cx="1297459" cy="17600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xmlns="" id="{C7021170-B329-0144-A23E-86FBC4CA8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60" y="4013884"/>
            <a:ext cx="1856758" cy="12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B376B40D-2EB2-A94F-A663-A9B8B717F9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2" r="1"/>
          <a:stretch/>
        </p:blipFill>
        <p:spPr>
          <a:xfrm>
            <a:off x="3058560" y="2640140"/>
            <a:ext cx="1920190" cy="132234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5E3FD46D-BC62-6D43-9879-9A9307C77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56" y="3930379"/>
            <a:ext cx="2128401" cy="1322348"/>
          </a:xfrm>
          <a:prstGeom prst="rect">
            <a:avLst/>
          </a:prstGeom>
        </p:spPr>
      </p:pic>
      <p:pic>
        <p:nvPicPr>
          <p:cNvPr id="51" name="Picture 4" descr="기사 이미지">
            <a:extLst>
              <a:ext uri="{FF2B5EF4-FFF2-40B4-BE49-F238E27FC236}">
                <a16:creationId xmlns:a16="http://schemas.microsoft.com/office/drawing/2014/main" xmlns="" id="{291EADEC-5EB4-274C-B814-CE8AD320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44" y="2738743"/>
            <a:ext cx="2028513" cy="122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7999" y="13516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우표나 화폐 물건을 수집하는 시대에서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디지털을 수집하는 시대로 패러다임 변화</a:t>
            </a:r>
            <a:endParaRPr lang="x-none" altLang="ko-KR" b="1" dirty="0">
              <a:latin typeface="+mn-ea"/>
            </a:endParaRPr>
          </a:p>
        </p:txBody>
      </p:sp>
      <p:grpSp>
        <p:nvGrpSpPr>
          <p:cNvPr id="18" name="그룹 2">
            <a:extLst>
              <a:ext uri="{FF2B5EF4-FFF2-40B4-BE49-F238E27FC236}">
                <a16:creationId xmlns:a16="http://schemas.microsoft.com/office/drawing/2014/main" xmlns="" id="{48C2D795-A610-4E4D-9EF2-8E5F43852092}"/>
              </a:ext>
            </a:extLst>
          </p:cNvPr>
          <p:cNvGrpSpPr/>
          <p:nvPr/>
        </p:nvGrpSpPr>
        <p:grpSpPr>
          <a:xfrm>
            <a:off x="481759" y="1024888"/>
            <a:ext cx="1395605" cy="375557"/>
            <a:chOff x="261257" y="1434196"/>
            <a:chExt cx="3107174" cy="375557"/>
          </a:xfrm>
        </p:grpSpPr>
        <p:sp>
          <p:nvSpPr>
            <p:cNvPr id="19" name="직사각형 11">
              <a:extLst>
                <a:ext uri="{FF2B5EF4-FFF2-40B4-BE49-F238E27FC236}">
                  <a16:creationId xmlns:a16="http://schemas.microsoft.com/office/drawing/2014/main" xmlns="" id="{41FB800D-F126-2C4C-918A-72200BED622B}"/>
                </a:ext>
              </a:extLst>
            </p:cNvPr>
            <p:cNvSpPr/>
            <p:nvPr/>
          </p:nvSpPr>
          <p:spPr>
            <a:xfrm>
              <a:off x="261257" y="1434196"/>
              <a:ext cx="3107174" cy="37555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E5B28A6-AC6B-2644-8CCD-C51FFA42827B}"/>
                </a:ext>
              </a:extLst>
            </p:cNvPr>
            <p:cNvSpPr txBox="1"/>
            <p:nvPr/>
          </p:nvSpPr>
          <p:spPr>
            <a:xfrm>
              <a:off x="261257" y="1475264"/>
              <a:ext cx="3107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 smtClean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NFT</a:t>
              </a:r>
              <a:endParaRPr kumimoji="1" lang="x-none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94F7D00-0054-7C49-A4A8-72A4D2371AD9}"/>
              </a:ext>
            </a:extLst>
          </p:cNvPr>
          <p:cNvSpPr txBox="1"/>
          <p:nvPr/>
        </p:nvSpPr>
        <p:spPr>
          <a:xfrm>
            <a:off x="2031990" y="1043389"/>
            <a:ext cx="926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하나의 토큰을 같은 종류의 다른 토큰으로 대체할 수 없는 </a:t>
            </a:r>
            <a:r>
              <a:rPr kumimoji="1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대체 불가능한</a:t>
            </a:r>
            <a:r>
              <a:rPr kumimoji="1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 </a:t>
            </a:r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특징을 갖는 암호화폐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66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7999" y="9990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다양한 형태의 디지털자산이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en-US" altLang="ko-KR" b="1" dirty="0" smtClean="0">
                <a:latin typeface="+mn-ea"/>
              </a:rPr>
              <a:t>NFT</a:t>
            </a:r>
            <a:r>
              <a:rPr lang="ko-KR" altLang="en-US" b="1" dirty="0" smtClean="0">
                <a:latin typeface="+mn-ea"/>
              </a:rPr>
              <a:t>를 통해 확산되는 디지털 세상</a:t>
            </a:r>
            <a:endParaRPr lang="x-none" altLang="ko-KR" b="1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C828151-E701-CD42-920F-E17EF7ED071A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디지털 경제시대의 핵심</a:t>
            </a:r>
            <a:r>
              <a:rPr kumimoji="1" lang="en-US" altLang="ko-KR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: NFT</a:t>
            </a:r>
            <a:endParaRPr kumimoji="1" lang="x-none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4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E5A1D-4E74-446E-9643-52E3DFC0EEF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3637"/>
            <a:ext cx="12192000" cy="643948"/>
          </a:xfrm>
          <a:prstGeom prst="rect">
            <a:avLst/>
          </a:prstGeom>
          <a:solidFill>
            <a:srgbClr val="021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108422"/>
          </a:xfrm>
          <a:prstGeom prst="rect">
            <a:avLst/>
          </a:prstGeom>
          <a:solidFill>
            <a:srgbClr val="105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2103" y="165422"/>
            <a:ext cx="1092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생산활동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디지털 자산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3" name="Picture 2" descr="https://images.chosun.com/resizer/peXbOtW56DSJR2usMAr_gMzjV40=/2560x0/smart/cloudfront-ap-northeast-1.images.arcpublishing.com/chosun/QJTDMF7O4NBLLCGC6OCDMWP6K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1" y="1661979"/>
            <a:ext cx="4956464" cy="27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7">
            <a:extLst>
              <a:ext uri="{FF2B5EF4-FFF2-40B4-BE49-F238E27FC236}">
                <a16:creationId xmlns:a16="http://schemas.microsoft.com/office/drawing/2014/main" xmlns="" id="{48C2D795-A610-4E4D-9EF2-8E5F43852092}"/>
              </a:ext>
            </a:extLst>
          </p:cNvPr>
          <p:cNvGrpSpPr/>
          <p:nvPr/>
        </p:nvGrpSpPr>
        <p:grpSpPr>
          <a:xfrm>
            <a:off x="696191" y="4690470"/>
            <a:ext cx="4956464" cy="375557"/>
            <a:chOff x="261257" y="1434196"/>
            <a:chExt cx="3107174" cy="375557"/>
          </a:xfrm>
        </p:grpSpPr>
        <p:sp>
          <p:nvSpPr>
            <p:cNvPr id="25" name="직사각형 9">
              <a:extLst>
                <a:ext uri="{FF2B5EF4-FFF2-40B4-BE49-F238E27FC236}">
                  <a16:creationId xmlns:a16="http://schemas.microsoft.com/office/drawing/2014/main" xmlns="" id="{41FB800D-F126-2C4C-918A-72200BED622B}"/>
                </a:ext>
              </a:extLst>
            </p:cNvPr>
            <p:cNvSpPr/>
            <p:nvPr/>
          </p:nvSpPr>
          <p:spPr>
            <a:xfrm>
              <a:off x="261257" y="1434196"/>
              <a:ext cx="3107174" cy="37555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E5B28A6-AC6B-2644-8CCD-C51FFA42827B}"/>
                </a:ext>
              </a:extLst>
            </p:cNvPr>
            <p:cNvSpPr txBox="1"/>
            <p:nvPr/>
          </p:nvSpPr>
          <p:spPr>
            <a:xfrm>
              <a:off x="261257" y="1475264"/>
              <a:ext cx="3107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예술작품</a:t>
              </a:r>
              <a:endParaRPr kumimoji="1" lang="x-none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7" name="그룹 11">
            <a:extLst>
              <a:ext uri="{FF2B5EF4-FFF2-40B4-BE49-F238E27FC236}">
                <a16:creationId xmlns:a16="http://schemas.microsoft.com/office/drawing/2014/main" xmlns="" id="{48C2D795-A610-4E4D-9EF2-8E5F43852092}"/>
              </a:ext>
            </a:extLst>
          </p:cNvPr>
          <p:cNvGrpSpPr/>
          <p:nvPr/>
        </p:nvGrpSpPr>
        <p:grpSpPr>
          <a:xfrm>
            <a:off x="6535881" y="4690469"/>
            <a:ext cx="4956464" cy="375557"/>
            <a:chOff x="261257" y="1434196"/>
            <a:chExt cx="3107174" cy="375557"/>
          </a:xfrm>
        </p:grpSpPr>
        <p:sp>
          <p:nvSpPr>
            <p:cNvPr id="28" name="직사각형 12">
              <a:extLst>
                <a:ext uri="{FF2B5EF4-FFF2-40B4-BE49-F238E27FC236}">
                  <a16:creationId xmlns:a16="http://schemas.microsoft.com/office/drawing/2014/main" xmlns="" id="{41FB800D-F126-2C4C-918A-72200BED622B}"/>
                </a:ext>
              </a:extLst>
            </p:cNvPr>
            <p:cNvSpPr/>
            <p:nvPr/>
          </p:nvSpPr>
          <p:spPr>
            <a:xfrm>
              <a:off x="261257" y="1434196"/>
              <a:ext cx="3107174" cy="37555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E5B28A6-AC6B-2644-8CCD-C51FFA42827B}"/>
                </a:ext>
              </a:extLst>
            </p:cNvPr>
            <p:cNvSpPr txBox="1"/>
            <p:nvPr/>
          </p:nvSpPr>
          <p:spPr>
            <a:xfrm>
              <a:off x="261257" y="1475264"/>
              <a:ext cx="3107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수집품</a:t>
              </a:r>
              <a:endParaRPr kumimoji="1" lang="x-none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31" name="Picture 4" descr="What is NBA Top Shot? Explaining the Blockchain NBA highlight collectables  | NBA.com Canada | The official site of the NB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26" y="3389924"/>
            <a:ext cx="2150638" cy="120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94F7D00-0054-7C49-A4A8-72A4D2371AD9}"/>
              </a:ext>
            </a:extLst>
          </p:cNvPr>
          <p:cNvSpPr txBox="1"/>
          <p:nvPr/>
        </p:nvSpPr>
        <p:spPr>
          <a:xfrm>
            <a:off x="696191" y="5329783"/>
            <a:ext cx="495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활동명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비플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 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작가의 작품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매일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첫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5000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의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NFT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6930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 달러에 낙찰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94F7D00-0054-7C49-A4A8-72A4D2371AD9}"/>
              </a:ext>
            </a:extLst>
          </p:cNvPr>
          <p:cNvSpPr txBox="1"/>
          <p:nvPr/>
        </p:nvSpPr>
        <p:spPr>
          <a:xfrm>
            <a:off x="6535880" y="5329784"/>
            <a:ext cx="4956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미국 프로농구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NBA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특별한 순간을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NFT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화하여 판매하는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Top Shot 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드라마 작품속 소품을 </a:t>
            </a:r>
            <a:r>
              <a:rPr kumimoji="1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NFT</a:t>
            </a:r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판매</a:t>
            </a:r>
            <a:endParaRPr kumimoji="1"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명품옷을 디지털화 하여 </a:t>
            </a:r>
            <a:r>
              <a:rPr kumimoji="1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NFT</a:t>
            </a:r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판매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074" name="Picture 2" descr="입지도 못할 옷, 왜 사는 걸까? 패션 NFT - 핸드메이커(handmaker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797" y="2450852"/>
            <a:ext cx="1716218" cy="17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9A7E0E0-638D-364C-B7DB-F80C8653E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0614" y="1726647"/>
            <a:ext cx="1992063" cy="1597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2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062015-AFE7-8347-9805-2FF14A1CF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C828151-E701-CD42-920F-E17EF7ED071A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2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DeFi</a:t>
            </a:r>
            <a:r>
              <a:rPr kumimoji="1"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kumimoji="1"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NFT</a:t>
            </a:r>
            <a:endParaRPr kumimoji="1" lang="x-none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8C2D795-A610-4E4D-9EF2-8E5F43852092}"/>
              </a:ext>
            </a:extLst>
          </p:cNvPr>
          <p:cNvGrpSpPr/>
          <p:nvPr/>
        </p:nvGrpSpPr>
        <p:grpSpPr>
          <a:xfrm>
            <a:off x="481759" y="1024888"/>
            <a:ext cx="1395605" cy="375557"/>
            <a:chOff x="261257" y="1434196"/>
            <a:chExt cx="3107174" cy="37555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1FB800D-F126-2C4C-918A-72200BED622B}"/>
                </a:ext>
              </a:extLst>
            </p:cNvPr>
            <p:cNvSpPr/>
            <p:nvPr/>
          </p:nvSpPr>
          <p:spPr>
            <a:xfrm>
              <a:off x="261257" y="1434196"/>
              <a:ext cx="3107174" cy="37555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E5B28A6-AC6B-2644-8CCD-C51FFA42827B}"/>
                </a:ext>
              </a:extLst>
            </p:cNvPr>
            <p:cNvSpPr txBox="1"/>
            <p:nvPr/>
          </p:nvSpPr>
          <p:spPr>
            <a:xfrm>
              <a:off x="261257" y="1475264"/>
              <a:ext cx="3107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DeFi</a:t>
              </a:r>
              <a:endParaRPr kumimoji="1" lang="x-none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76420272-D2DC-B143-ABB5-D2E8A5C20E86}"/>
              </a:ext>
            </a:extLst>
          </p:cNvPr>
          <p:cNvGrpSpPr/>
          <p:nvPr/>
        </p:nvGrpSpPr>
        <p:grpSpPr>
          <a:xfrm>
            <a:off x="481759" y="1561371"/>
            <a:ext cx="1395605" cy="375557"/>
            <a:chOff x="261257" y="1434196"/>
            <a:chExt cx="3107174" cy="37555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DD1786DE-5FA2-D84C-A1F0-555616C26509}"/>
                </a:ext>
              </a:extLst>
            </p:cNvPr>
            <p:cNvSpPr/>
            <p:nvPr/>
          </p:nvSpPr>
          <p:spPr>
            <a:xfrm>
              <a:off x="261257" y="1434196"/>
              <a:ext cx="3107174" cy="37555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780CC99-7B6B-8B4E-A58C-7B43822D4F8A}"/>
                </a:ext>
              </a:extLst>
            </p:cNvPr>
            <p:cNvSpPr txBox="1"/>
            <p:nvPr/>
          </p:nvSpPr>
          <p:spPr>
            <a:xfrm>
              <a:off x="261257" y="1475264"/>
              <a:ext cx="3107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NFT</a:t>
              </a:r>
              <a:endParaRPr kumimoji="1" lang="x-none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755D2D-C992-9F43-A880-7760CE6C61EE}"/>
              </a:ext>
            </a:extLst>
          </p:cNvPr>
          <p:cNvSpPr txBox="1"/>
          <p:nvPr/>
        </p:nvSpPr>
        <p:spPr>
          <a:xfrm>
            <a:off x="2031990" y="1588849"/>
            <a:ext cx="6307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Non-Fungible Token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크립토로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만들어진 고유한 디지털 자산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4F7D00-0054-7C49-A4A8-72A4D2371AD9}"/>
              </a:ext>
            </a:extLst>
          </p:cNvPr>
          <p:cNvSpPr txBox="1"/>
          <p:nvPr/>
        </p:nvSpPr>
        <p:spPr>
          <a:xfrm>
            <a:off x="2031990" y="1043389"/>
            <a:ext cx="879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Legacy 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금융에 대비해 만들어진 </a:t>
            </a:r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탈중앙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파이낸스이며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크립토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금융의 새로운 분야로 부각 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xmlns="" id="{D9D56EE4-773C-B74E-8363-0934F80EBCF8}"/>
              </a:ext>
            </a:extLst>
          </p:cNvPr>
          <p:cNvSpPr/>
          <p:nvPr/>
        </p:nvSpPr>
        <p:spPr>
          <a:xfrm>
            <a:off x="742457" y="2751525"/>
            <a:ext cx="9120554" cy="930031"/>
          </a:xfrm>
          <a:prstGeom prst="rightArrow">
            <a:avLst/>
          </a:prstGeom>
          <a:solidFill>
            <a:srgbClr val="FF2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26BFEC04-A8A2-EF4A-94F8-27CD4FABB735}"/>
              </a:ext>
            </a:extLst>
          </p:cNvPr>
          <p:cNvGrpSpPr/>
          <p:nvPr/>
        </p:nvGrpSpPr>
        <p:grpSpPr>
          <a:xfrm>
            <a:off x="3290199" y="2194795"/>
            <a:ext cx="5188090" cy="2011878"/>
            <a:chOff x="3665415" y="2296755"/>
            <a:chExt cx="5738136" cy="2225179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xmlns="" id="{9D7B17AC-8746-C048-B918-B585AEC9DF94}"/>
                </a:ext>
              </a:extLst>
            </p:cNvPr>
            <p:cNvSpPr/>
            <p:nvPr/>
          </p:nvSpPr>
          <p:spPr>
            <a:xfrm>
              <a:off x="3665415" y="2296755"/>
              <a:ext cx="5738136" cy="222517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0173A7BC-7C90-3B40-AF77-13D0C5EB1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8546" y="2875974"/>
              <a:ext cx="1908528" cy="11844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E8E524A-7AD4-C544-85E2-CF78CC18F3E9}"/>
                </a:ext>
              </a:extLst>
            </p:cNvPr>
            <p:cNvSpPr txBox="1"/>
            <p:nvPr/>
          </p:nvSpPr>
          <p:spPr>
            <a:xfrm>
              <a:off x="3974319" y="2424137"/>
              <a:ext cx="2500539" cy="37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x-none" sz="1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Flying Cat 60</a:t>
              </a:r>
              <a:r>
                <a:rPr kumimoji="1" lang="ko-KR" altLang="en-US" sz="1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만 달러</a:t>
              </a:r>
              <a:endParaRPr kumimoji="1" lang="x-none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5F6DEA6-05A4-F148-96F7-2174B71E1426}"/>
                </a:ext>
              </a:extLst>
            </p:cNvPr>
            <p:cNvSpPr txBox="1"/>
            <p:nvPr/>
          </p:nvSpPr>
          <p:spPr>
            <a:xfrm>
              <a:off x="6638167" y="2415477"/>
              <a:ext cx="2500539" cy="37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x-none" altLang="en-US" sz="1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아이템</a:t>
              </a:r>
              <a:r>
                <a:rPr kumimoji="1" lang="en-US" altLang="x-none" sz="1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  <a:r>
                <a:rPr kumimoji="1" lang="ko-KR" altLang="en-US" sz="1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디지털 자산</a:t>
              </a:r>
              <a:endParaRPr kumimoji="1" lang="x-none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5B37168-AF6C-D442-AD39-8BD210CFF33B}"/>
                </a:ext>
              </a:extLst>
            </p:cNvPr>
            <p:cNvSpPr txBox="1"/>
            <p:nvPr/>
          </p:nvSpPr>
          <p:spPr>
            <a:xfrm>
              <a:off x="3974319" y="4100654"/>
              <a:ext cx="2522902" cy="37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x-none" sz="16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NFT </a:t>
              </a:r>
              <a:r>
                <a:rPr kumimoji="1" lang="ko-KR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자산</a:t>
              </a:r>
              <a:endParaRPr kumimoji="1" lang="x-none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C8EB709-4225-9E4E-AED3-45C9AB32E628}"/>
                </a:ext>
              </a:extLst>
            </p:cNvPr>
            <p:cNvSpPr txBox="1"/>
            <p:nvPr/>
          </p:nvSpPr>
          <p:spPr>
            <a:xfrm>
              <a:off x="6844622" y="4100153"/>
              <a:ext cx="2087628" cy="37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메타버스 자산</a:t>
              </a:r>
              <a:endParaRPr kumimoji="1" lang="x-none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10" name="그림 9" descr="사람, 실외, 남자, 장면이(가) 표시된 사진&#10;&#10;자동 생성된 설명">
              <a:extLst>
                <a:ext uri="{FF2B5EF4-FFF2-40B4-BE49-F238E27FC236}">
                  <a16:creationId xmlns:a16="http://schemas.microsoft.com/office/drawing/2014/main" xmlns="" id="{E894B1D9-E443-8A43-B8D1-E919AE70B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7986" y="2875974"/>
              <a:ext cx="1538963" cy="115422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D1CFAF3D-589C-7A47-A32D-D3B2433EB6E5}"/>
              </a:ext>
            </a:extLst>
          </p:cNvPr>
          <p:cNvGrpSpPr/>
          <p:nvPr/>
        </p:nvGrpSpPr>
        <p:grpSpPr>
          <a:xfrm>
            <a:off x="545611" y="2666960"/>
            <a:ext cx="1930035" cy="1082636"/>
            <a:chOff x="260782" y="1434196"/>
            <a:chExt cx="3107649" cy="930031"/>
          </a:xfrm>
          <a:solidFill>
            <a:schemeClr val="accent1">
              <a:lumMod val="50000"/>
            </a:schemeClr>
          </a:solidFill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xmlns="" id="{956B8067-B785-CA49-9E60-D718F5842A52}"/>
                </a:ext>
              </a:extLst>
            </p:cNvPr>
            <p:cNvSpPr/>
            <p:nvPr/>
          </p:nvSpPr>
          <p:spPr>
            <a:xfrm>
              <a:off x="261257" y="1434196"/>
              <a:ext cx="3107174" cy="93003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453A2E9-E9AC-F04D-89D1-36BE0DD7737D}"/>
                </a:ext>
              </a:extLst>
            </p:cNvPr>
            <p:cNvSpPr txBox="1"/>
            <p:nvPr/>
          </p:nvSpPr>
          <p:spPr>
            <a:xfrm>
              <a:off x="260782" y="1637601"/>
              <a:ext cx="3107174" cy="5023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디지털 자산</a:t>
              </a:r>
              <a:endParaRPr kumimoji="1" lang="en-US" altLang="ko-KR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거래 시장</a:t>
              </a:r>
              <a:endParaRPr kumimoji="1" lang="x-none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xmlns="" id="{D7E4ACD0-8EF6-5642-B66E-E6D20DEA1924}"/>
              </a:ext>
            </a:extLst>
          </p:cNvPr>
          <p:cNvSpPr/>
          <p:nvPr/>
        </p:nvSpPr>
        <p:spPr>
          <a:xfrm>
            <a:off x="10106749" y="2740606"/>
            <a:ext cx="1398954" cy="325861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탈중앙</a:t>
            </a:r>
            <a:endParaRPr kumimoji="1" lang="en-US" altLang="x-none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금융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블록체인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0" name="오른쪽 화살표[R] 69">
            <a:extLst>
              <a:ext uri="{FF2B5EF4-FFF2-40B4-BE49-F238E27FC236}">
                <a16:creationId xmlns:a16="http://schemas.microsoft.com/office/drawing/2014/main" xmlns="" id="{0D3A6A1C-E059-0040-AA9A-EE503DE8F1F3}"/>
              </a:ext>
            </a:extLst>
          </p:cNvPr>
          <p:cNvSpPr/>
          <p:nvPr/>
        </p:nvSpPr>
        <p:spPr>
          <a:xfrm>
            <a:off x="748874" y="5069190"/>
            <a:ext cx="9120554" cy="930031"/>
          </a:xfrm>
          <a:prstGeom prst="rightArrow">
            <a:avLst/>
          </a:prstGeom>
          <a:solidFill>
            <a:srgbClr val="FF2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6A5967DA-DB94-3043-8F97-2A4F572762BA}"/>
              </a:ext>
            </a:extLst>
          </p:cNvPr>
          <p:cNvGrpSpPr/>
          <p:nvPr/>
        </p:nvGrpSpPr>
        <p:grpSpPr>
          <a:xfrm>
            <a:off x="552261" y="4984625"/>
            <a:ext cx="1915274" cy="1082636"/>
            <a:chOff x="261257" y="1434196"/>
            <a:chExt cx="3107174" cy="930031"/>
          </a:xfrm>
          <a:solidFill>
            <a:schemeClr val="accent1">
              <a:lumMod val="50000"/>
            </a:schemeClr>
          </a:solidFill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xmlns="" id="{A187A233-E1E4-0148-A929-FA8020C710C9}"/>
                </a:ext>
              </a:extLst>
            </p:cNvPr>
            <p:cNvSpPr/>
            <p:nvPr/>
          </p:nvSpPr>
          <p:spPr>
            <a:xfrm>
              <a:off x="261257" y="1434196"/>
              <a:ext cx="3107174" cy="93003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0C8742BD-8435-CC4D-A5A7-91BABB6C091B}"/>
                </a:ext>
              </a:extLst>
            </p:cNvPr>
            <p:cNvSpPr txBox="1"/>
            <p:nvPr/>
          </p:nvSpPr>
          <p:spPr>
            <a:xfrm>
              <a:off x="261257" y="1743357"/>
              <a:ext cx="3107172" cy="29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디파이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시장</a:t>
              </a:r>
              <a:endParaRPr kumimoji="1" lang="x-none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79C3B668-1FE7-7248-ABD9-AE0FF4F1190C}"/>
              </a:ext>
            </a:extLst>
          </p:cNvPr>
          <p:cNvGrpSpPr/>
          <p:nvPr/>
        </p:nvGrpSpPr>
        <p:grpSpPr>
          <a:xfrm>
            <a:off x="3290199" y="4534000"/>
            <a:ext cx="5188090" cy="2011878"/>
            <a:chOff x="3188604" y="4534000"/>
            <a:chExt cx="5188090" cy="2011878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F237542B-0621-8F47-891A-E522EAD2AD70}"/>
                </a:ext>
              </a:extLst>
            </p:cNvPr>
            <p:cNvGrpSpPr/>
            <p:nvPr/>
          </p:nvGrpSpPr>
          <p:grpSpPr>
            <a:xfrm>
              <a:off x="3188604" y="4534000"/>
              <a:ext cx="5188090" cy="2011878"/>
              <a:chOff x="3665415" y="2296755"/>
              <a:chExt cx="5738136" cy="2225179"/>
            </a:xfrm>
          </p:grpSpPr>
          <p:sp>
            <p:nvSpPr>
              <p:cNvPr id="83" name="모서리가 둥근 직사각형 82">
                <a:extLst>
                  <a:ext uri="{FF2B5EF4-FFF2-40B4-BE49-F238E27FC236}">
                    <a16:creationId xmlns:a16="http://schemas.microsoft.com/office/drawing/2014/main" xmlns="" id="{7EE6F090-8EB5-6A4B-AFBF-6D36A962A479}"/>
                  </a:ext>
                </a:extLst>
              </p:cNvPr>
              <p:cNvSpPr/>
              <p:nvPr/>
            </p:nvSpPr>
            <p:spPr>
              <a:xfrm>
                <a:off x="3665415" y="2296755"/>
                <a:ext cx="5738136" cy="22251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8D0C461C-48C3-9B43-A52B-3C7B793A3C7B}"/>
                  </a:ext>
                </a:extLst>
              </p:cNvPr>
              <p:cNvSpPr txBox="1"/>
              <p:nvPr/>
            </p:nvSpPr>
            <p:spPr>
              <a:xfrm>
                <a:off x="3861372" y="2415477"/>
                <a:ext cx="2776795" cy="612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x-none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CC</a:t>
                </a:r>
                <a:r>
                  <a:rPr kumimoji="1" lang="ko-KR" altLang="en-US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하루 거래량</a:t>
                </a:r>
                <a:r>
                  <a:rPr kumimoji="1" lang="en-US" altLang="ko-KR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</a:t>
                </a:r>
                <a:r>
                  <a:rPr kumimoji="1" lang="ko-KR" altLang="en-US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117</a:t>
                </a:r>
                <a:r>
                  <a:rPr kumimoji="1" lang="ko-KR" altLang="en-US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조</a:t>
                </a:r>
                <a:endParaRPr kumimoji="1" lang="en-US" altLang="ko-KR" sz="15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kumimoji="1" lang="en-US" altLang="ko-KR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30</a:t>
                </a:r>
                <a:r>
                  <a:rPr kumimoji="1" lang="ko-KR" altLang="en-US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조 </a:t>
                </a:r>
                <a:r>
                  <a:rPr kumimoji="1" lang="en-US" altLang="ko-KR" sz="15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DeFi</a:t>
                </a:r>
                <a:r>
                  <a:rPr kumimoji="1" lang="en-US" altLang="ko-KR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ko-KR" altLang="en-US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시장으로 확산</a:t>
                </a:r>
                <a:endParaRPr kumimoji="1" lang="x-none" altLang="en-US" sz="15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id="{7D5C4D71-9588-9D49-84C2-0EF1ED206CEA}"/>
                  </a:ext>
                </a:extLst>
              </p:cNvPr>
              <p:cNvSpPr txBox="1"/>
              <p:nvPr/>
            </p:nvSpPr>
            <p:spPr>
              <a:xfrm>
                <a:off x="6709564" y="2415477"/>
                <a:ext cx="2500539" cy="612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국민</a:t>
                </a:r>
                <a:r>
                  <a:rPr kumimoji="1" lang="en-US" altLang="ko-KR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</a:t>
                </a:r>
                <a:r>
                  <a:rPr kumimoji="1" lang="ko-KR" altLang="en-US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농협</a:t>
                </a:r>
                <a:r>
                  <a:rPr kumimoji="1" lang="en-US" altLang="ko-KR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</a:t>
                </a:r>
                <a:r>
                  <a:rPr kumimoji="1" lang="ko-KR" altLang="en-US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ko-KR" altLang="en-US" sz="15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신한은행</a:t>
                </a:r>
                <a:endParaRPr kumimoji="1" lang="en-US" altLang="ko-KR" sz="15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kumimoji="1" lang="en-US" altLang="ko-KR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NFT/</a:t>
                </a:r>
                <a:r>
                  <a:rPr kumimoji="1" lang="en-US" altLang="ko-KR" sz="15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DeFi</a:t>
                </a:r>
                <a:r>
                  <a:rPr kumimoji="1" lang="en-US" altLang="ko-KR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ko-KR" altLang="en-US" sz="15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참여</a:t>
                </a:r>
                <a:endParaRPr kumimoji="1" lang="en-US" altLang="ko-KR" sz="15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7421E027-E4CB-1943-ADED-8416176A2CDB}"/>
                  </a:ext>
                </a:extLst>
              </p:cNvPr>
              <p:cNvSpPr txBox="1"/>
              <p:nvPr/>
            </p:nvSpPr>
            <p:spPr>
              <a:xfrm>
                <a:off x="3993212" y="4100654"/>
                <a:ext cx="2522902" cy="37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예대마진 비교</a:t>
                </a:r>
                <a:endParaRPr kumimoji="1" lang="x-none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B3EF396B-65DF-384E-83CF-DC7F824DB263}"/>
                  </a:ext>
                </a:extLst>
              </p:cNvPr>
              <p:cNvSpPr txBox="1"/>
              <p:nvPr/>
            </p:nvSpPr>
            <p:spPr>
              <a:xfrm>
                <a:off x="6863480" y="4100153"/>
                <a:ext cx="2192705" cy="37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제도권 금융의 참여</a:t>
                </a:r>
                <a:endParaRPr kumimoji="1" lang="x-none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xmlns="" id="{FF1F5B65-AF35-7E47-8AD9-E47C37DC3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30" t="22497" r="24039" b="29987"/>
            <a:stretch/>
          </p:blipFill>
          <p:spPr>
            <a:xfrm>
              <a:off x="3846442" y="5243440"/>
              <a:ext cx="1549285" cy="800461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xmlns="" id="{4675D9CB-912B-8E4F-9C87-C9D80EC5A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852" t="19067" r="9322" b="21422"/>
            <a:stretch/>
          </p:blipFill>
          <p:spPr>
            <a:xfrm>
              <a:off x="5782649" y="5197247"/>
              <a:ext cx="2384235" cy="89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798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062015-AFE7-8347-9805-2FF14A1CF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C828151-E701-CD42-920F-E17EF7ED071A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사회적 역할</a:t>
            </a:r>
            <a:endParaRPr kumimoji="1" lang="x-none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8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3"/>
          <a:stretch/>
        </p:blipFill>
        <p:spPr>
          <a:xfrm>
            <a:off x="1524010" y="1841156"/>
            <a:ext cx="9144000" cy="459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062015-AFE7-8347-9805-2FF14A1CF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C828151-E701-CD42-920F-E17EF7ED071A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사회적 불신의 해소</a:t>
            </a:r>
            <a:endParaRPr kumimoji="1" lang="x-none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직사각형 179"/>
          <p:cNvSpPr/>
          <p:nvPr/>
        </p:nvSpPr>
        <p:spPr bwMode="auto">
          <a:xfrm>
            <a:off x="1344342" y="1703279"/>
            <a:ext cx="3719562" cy="38530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0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42"/>
          <p:cNvSpPr/>
          <p:nvPr/>
        </p:nvSpPr>
        <p:spPr>
          <a:xfrm>
            <a:off x="6141461" y="1766354"/>
            <a:ext cx="44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F559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딥마인드</a:t>
            </a:r>
            <a:r>
              <a:rPr lang="ko-KR" altLang="en-US" dirty="0">
                <a:solidFill>
                  <a:srgbClr val="2F559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헬스와</a:t>
            </a:r>
            <a:endParaRPr lang="en-US" altLang="ko-KR" dirty="0">
              <a:solidFill>
                <a:srgbClr val="2F559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2F559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NHS(</a:t>
            </a:r>
            <a:r>
              <a:rPr lang="ko-KR" altLang="en-US" dirty="0">
                <a:solidFill>
                  <a:srgbClr val="2F559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영국 국가보건의료서비스</a:t>
            </a:r>
            <a:r>
              <a:rPr lang="en-US" altLang="ko-KR" dirty="0">
                <a:solidFill>
                  <a:srgbClr val="2F559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2F559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협력</a:t>
            </a:r>
          </a:p>
        </p:txBody>
      </p:sp>
      <p:sp>
        <p:nvSpPr>
          <p:cNvPr id="7" name="직사각형 45"/>
          <p:cNvSpPr/>
          <p:nvPr/>
        </p:nvSpPr>
        <p:spPr>
          <a:xfrm>
            <a:off x="6141461" y="2509810"/>
            <a:ext cx="4699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수집 과정에 블록체인 기술 도입</a:t>
            </a:r>
          </a:p>
        </p:txBody>
      </p:sp>
      <p:sp>
        <p:nvSpPr>
          <p:cNvPr id="8" name="직사각형 13"/>
          <p:cNvSpPr/>
          <p:nvPr/>
        </p:nvSpPr>
        <p:spPr>
          <a:xfrm>
            <a:off x="6141461" y="2880389"/>
            <a:ext cx="50908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‘입증 가능한 데이터 검사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(Verifiable Data Audit)’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 도입</a:t>
            </a:r>
          </a:p>
        </p:txBody>
      </p:sp>
      <p:sp>
        <p:nvSpPr>
          <p:cNvPr id="10" name="직사각형 16"/>
          <p:cNvSpPr/>
          <p:nvPr/>
        </p:nvSpPr>
        <p:spPr>
          <a:xfrm>
            <a:off x="6141461" y="3497189"/>
            <a:ext cx="4699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데이터가 언제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목적으로 사용됐는지에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기록을 블록체인 상에 저장</a:t>
            </a:r>
          </a:p>
        </p:txBody>
      </p:sp>
      <p:pic>
        <p:nvPicPr>
          <p:cNvPr id="11" name="그림 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15" y="1866356"/>
            <a:ext cx="3481016" cy="919438"/>
          </a:xfrm>
          <a:prstGeom prst="rect">
            <a:avLst/>
          </a:prstGeom>
          <a:ln>
            <a:noFill/>
          </a:ln>
        </p:spPr>
      </p:pic>
      <p:pic>
        <p:nvPicPr>
          <p:cNvPr id="12" name="Picture 2" descr="deepmind health nhs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15" y="2897403"/>
            <a:ext cx="3481016" cy="256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89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4" r="59350"/>
          <a:stretch/>
        </p:blipFill>
        <p:spPr>
          <a:xfrm>
            <a:off x="2154265" y="1527044"/>
            <a:ext cx="2547000" cy="3428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직사각형 5"/>
          <p:cNvSpPr>
            <a:spLocks noChangeArrowheads="1"/>
          </p:cNvSpPr>
          <p:nvPr/>
        </p:nvSpPr>
        <p:spPr bwMode="auto">
          <a:xfrm>
            <a:off x="2175092" y="5217044"/>
            <a:ext cx="24228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박수용 교수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서강대학교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125"/>
          <p:cNvSpPr>
            <a:spLocks noChangeArrowheads="1"/>
          </p:cNvSpPr>
          <p:nvPr/>
        </p:nvSpPr>
        <p:spPr bwMode="auto">
          <a:xfrm>
            <a:off x="5196001" y="5139542"/>
            <a:ext cx="1432175" cy="46986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9562" tIns="49782" rIns="99562" bIns="49782">
            <a:spAutoFit/>
          </a:bodyPr>
          <a:lstStyle/>
          <a:p>
            <a:pPr defTabSz="995363" latinLnBrk="0">
              <a:spcBef>
                <a:spcPct val="15000"/>
              </a:spcBef>
              <a:spcAft>
                <a:spcPct val="15000"/>
              </a:spcAft>
            </a:pPr>
            <a:r>
              <a:rPr lang="ko-KR" altLang="en-US" sz="2400" b="1" dirty="0">
                <a:solidFill>
                  <a:srgbClr val="2783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전문분야</a:t>
            </a:r>
          </a:p>
        </p:txBody>
      </p:sp>
      <p:sp>
        <p:nvSpPr>
          <p:cNvPr id="9" name="Rectangle 119"/>
          <p:cNvSpPr>
            <a:spLocks noChangeArrowheads="1"/>
          </p:cNvSpPr>
          <p:nvPr/>
        </p:nvSpPr>
        <p:spPr bwMode="auto">
          <a:xfrm>
            <a:off x="5196000" y="5652470"/>
            <a:ext cx="5076056" cy="40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9562" tIns="49782" rIns="99562" bIns="49782">
            <a:spAutoFit/>
          </a:bodyPr>
          <a:lstStyle/>
          <a:p>
            <a:pPr defTabSz="995363">
              <a:lnSpc>
                <a:spcPct val="110000"/>
              </a:lnSpc>
              <a:spcAft>
                <a:spcPct val="15000"/>
              </a:spcAft>
              <a:buSzPct val="80000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핀테크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소프트웨어공학</a:t>
            </a:r>
          </a:p>
        </p:txBody>
      </p:sp>
      <p:sp>
        <p:nvSpPr>
          <p:cNvPr id="10" name="Rectangle 125"/>
          <p:cNvSpPr>
            <a:spLocks noChangeArrowheads="1"/>
          </p:cNvSpPr>
          <p:nvPr/>
        </p:nvSpPr>
        <p:spPr bwMode="auto">
          <a:xfrm>
            <a:off x="5196000" y="1032043"/>
            <a:ext cx="816622" cy="46986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9562" tIns="49782" rIns="99562" bIns="49782">
            <a:spAutoFit/>
          </a:bodyPr>
          <a:lstStyle/>
          <a:p>
            <a:pPr defTabSz="995363" latinLnBrk="0">
              <a:spcBef>
                <a:spcPct val="15000"/>
              </a:spcBef>
              <a:spcAft>
                <a:spcPct val="15000"/>
              </a:spcAft>
            </a:pPr>
            <a:r>
              <a:rPr lang="ko-KR" altLang="en-US" sz="2400" b="1" dirty="0">
                <a:solidFill>
                  <a:srgbClr val="2783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학력</a:t>
            </a:r>
          </a:p>
        </p:txBody>
      </p:sp>
      <p:sp>
        <p:nvSpPr>
          <p:cNvPr id="11" name="Rectangle 119"/>
          <p:cNvSpPr>
            <a:spLocks noChangeArrowheads="1"/>
          </p:cNvSpPr>
          <p:nvPr/>
        </p:nvSpPr>
        <p:spPr bwMode="auto">
          <a:xfrm>
            <a:off x="5196001" y="1568783"/>
            <a:ext cx="4589999" cy="75148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9562" tIns="49782" rIns="99562" bIns="49782">
            <a:spAutoFit/>
          </a:bodyPr>
          <a:lstStyle/>
          <a:p>
            <a:pPr defTabSz="995363">
              <a:lnSpc>
                <a:spcPct val="110000"/>
              </a:lnSpc>
              <a:spcAft>
                <a:spcPct val="15000"/>
              </a:spcAft>
              <a:buSzPct val="80000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조지메이슨대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정보기술학 박사</a:t>
            </a:r>
          </a:p>
          <a:p>
            <a:pPr defTabSz="995363">
              <a:lnSpc>
                <a:spcPct val="110000"/>
              </a:lnSpc>
              <a:spcAft>
                <a:spcPct val="15000"/>
              </a:spcAft>
              <a:buSzPct val="80000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컴퓨터과학 학사</a:t>
            </a:r>
          </a:p>
        </p:txBody>
      </p:sp>
      <p:sp>
        <p:nvSpPr>
          <p:cNvPr id="12" name="Line 35"/>
          <p:cNvSpPr>
            <a:spLocks noChangeShapeType="1"/>
          </p:cNvSpPr>
          <p:nvPr/>
        </p:nvSpPr>
        <p:spPr bwMode="auto">
          <a:xfrm>
            <a:off x="5227261" y="5625656"/>
            <a:ext cx="4840959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2800"/>
          </a:p>
        </p:txBody>
      </p:sp>
      <p:grpSp>
        <p:nvGrpSpPr>
          <p:cNvPr id="13" name="그룹 1"/>
          <p:cNvGrpSpPr/>
          <p:nvPr/>
        </p:nvGrpSpPr>
        <p:grpSpPr>
          <a:xfrm>
            <a:off x="5196001" y="2914889"/>
            <a:ext cx="5076055" cy="1983653"/>
            <a:chOff x="3672000" y="2825838"/>
            <a:chExt cx="5076055" cy="1983653"/>
          </a:xfrm>
        </p:grpSpPr>
        <p:sp>
          <p:nvSpPr>
            <p:cNvPr id="14" name="Rectangle 125"/>
            <p:cNvSpPr>
              <a:spLocks noChangeArrowheads="1"/>
            </p:cNvSpPr>
            <p:nvPr/>
          </p:nvSpPr>
          <p:spPr bwMode="auto">
            <a:xfrm>
              <a:off x="3672000" y="2825838"/>
              <a:ext cx="816622" cy="46986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9562" tIns="49782" rIns="99562" bIns="49782">
              <a:spAutoFit/>
            </a:bodyPr>
            <a:lstStyle/>
            <a:p>
              <a:pPr defTabSz="995363" latinLnBrk="0">
                <a:spcBef>
                  <a:spcPct val="15000"/>
                </a:spcBef>
                <a:spcAft>
                  <a:spcPct val="15000"/>
                </a:spcAft>
              </a:pPr>
              <a:r>
                <a:rPr lang="ko-KR" altLang="en-US" sz="2400" b="1" dirty="0">
                  <a:solidFill>
                    <a:srgbClr val="2783C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경력</a:t>
              </a:r>
            </a:p>
          </p:txBody>
        </p:sp>
        <p:sp>
          <p:nvSpPr>
            <p:cNvPr id="15" name="Rectangle 119"/>
            <p:cNvSpPr>
              <a:spLocks noChangeArrowheads="1"/>
            </p:cNvSpPr>
            <p:nvPr/>
          </p:nvSpPr>
          <p:spPr bwMode="auto">
            <a:xfrm>
              <a:off x="3672000" y="3365510"/>
              <a:ext cx="5076055" cy="144398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9562" tIns="49782" rIns="99562" bIns="49782">
              <a:spAutoFit/>
            </a:bodyPr>
            <a:lstStyle/>
            <a:p>
              <a:pPr defTabSz="995363">
                <a:lnSpc>
                  <a:spcPct val="110000"/>
                </a:lnSpc>
                <a:spcAft>
                  <a:spcPct val="15000"/>
                </a:spcAft>
                <a:buSzPct val="80000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한국블록체인학회 회장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995363">
                <a:lnSpc>
                  <a:spcPct val="110000"/>
                </a:lnSpc>
                <a:spcAft>
                  <a:spcPct val="15000"/>
                </a:spcAft>
                <a:buSzPct val="80000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블록체인 연구센터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(ITRC)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센터장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995363">
                <a:lnSpc>
                  <a:spcPct val="110000"/>
                </a:lnSpc>
                <a:spcAft>
                  <a:spcPct val="15000"/>
                </a:spcAft>
                <a:buSzPct val="80000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정보통신산업진흥원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 원장</a:t>
              </a:r>
            </a:p>
            <a:p>
              <a:pPr defTabSz="995363">
                <a:lnSpc>
                  <a:spcPct val="110000"/>
                </a:lnSpc>
                <a:spcAft>
                  <a:spcPct val="15000"/>
                </a:spcAft>
                <a:buSzPct val="80000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국가과학기술위원회 전문위원</a:t>
              </a:r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>
              <a:off x="3703260" y="3312022"/>
              <a:ext cx="4840959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2800"/>
            </a:p>
          </p:txBody>
        </p:sp>
      </p:grpSp>
      <p:sp>
        <p:nvSpPr>
          <p:cNvPr id="17" name="Line 35"/>
          <p:cNvSpPr>
            <a:spLocks noChangeShapeType="1"/>
          </p:cNvSpPr>
          <p:nvPr/>
        </p:nvSpPr>
        <p:spPr bwMode="auto">
          <a:xfrm>
            <a:off x="5227261" y="1527218"/>
            <a:ext cx="4840959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280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2451000" y="639000"/>
            <a:ext cx="18000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4950" indent="-234950" algn="l" rtl="0" eaLnBrk="0" fontAlgn="base" latinLnBrk="1" hangingPunct="0">
              <a:spcBef>
                <a:spcPct val="0"/>
              </a:spcBef>
              <a:spcAft>
                <a:spcPct val="25000"/>
              </a:spcAft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434975" indent="-198438" algn="l" rtl="0" eaLnBrk="0" fontAlgn="base" latinLnBrk="1" hangingPunct="0">
              <a:spcBef>
                <a:spcPct val="0"/>
              </a:spcBef>
              <a:spcAft>
                <a:spcPct val="25000"/>
              </a:spcAft>
              <a:buSzPct val="120000"/>
              <a:buFont typeface="맑은 고딕" panose="020B0503020000020004" pitchFamily="50" charset="-127"/>
              <a:buChar char="­"/>
              <a:defRPr kumimoji="1" sz="2000">
                <a:solidFill>
                  <a:srgbClr val="1C1C1C"/>
                </a:solidFill>
                <a:latin typeface="+mn-lt"/>
                <a:ea typeface="+mn-ea"/>
              </a:defRPr>
            </a:lvl2pPr>
            <a:lvl3pPr marL="581025" indent="-109538" algn="l" rtl="0" eaLnBrk="0" fontAlgn="base" latinLnBrk="1" hangingPunct="0">
              <a:spcBef>
                <a:spcPct val="0"/>
              </a:spcBef>
              <a:spcAft>
                <a:spcPct val="25000"/>
              </a:spcAft>
              <a:buSzPct val="80000"/>
              <a:buChar char="•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3pPr>
            <a:lvl4pPr marL="1160463" indent="-2460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1427163" indent="-2222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ctr" eaLnBrk="1" hangingPunct="1">
              <a:spcAft>
                <a:spcPts val="0"/>
              </a:spcAft>
              <a:buNone/>
            </a:pPr>
            <a:r>
              <a:rPr lang="ko-KR" altLang="en-US" sz="3600" b="1" kern="0" dirty="0">
                <a:solidFill>
                  <a:srgbClr val="3594D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발표자</a:t>
            </a:r>
          </a:p>
        </p:txBody>
      </p:sp>
    </p:spTree>
    <p:extLst>
      <p:ext uri="{BB962C8B-B14F-4D97-AF65-F5344CB8AC3E}">
        <p14:creationId xmlns:p14="http://schemas.microsoft.com/office/powerpoint/2010/main" val="1796899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062015-AFE7-8347-9805-2FF14A1CF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C828151-E701-CD42-920F-E17EF7ED071A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신재생 에너지의 새로운 패러다임</a:t>
            </a:r>
            <a:endParaRPr kumimoji="1" lang="x-none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3" name="그림 10">
            <a:extLst>
              <a:ext uri="{FF2B5EF4-FFF2-40B4-BE49-F238E27FC236}">
                <a16:creationId xmlns:a16="http://schemas.microsoft.com/office/drawing/2014/main" xmlns="" id="{C6A02115-FE7F-FB4E-825F-7ED99EF8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905" y="1848715"/>
            <a:ext cx="6769912" cy="2828525"/>
          </a:xfrm>
          <a:prstGeom prst="rect">
            <a:avLst/>
          </a:prstGeom>
        </p:spPr>
      </p:pic>
      <p:sp>
        <p:nvSpPr>
          <p:cNvPr id="14" name="왼쪽/오른쪽 화살표[L] 11">
            <a:extLst>
              <a:ext uri="{FF2B5EF4-FFF2-40B4-BE49-F238E27FC236}">
                <a16:creationId xmlns:a16="http://schemas.microsoft.com/office/drawing/2014/main" xmlns="" id="{FB9759B9-BD18-2B4C-840C-ACD1D8DBD4E7}"/>
              </a:ext>
            </a:extLst>
          </p:cNvPr>
          <p:cNvSpPr/>
          <p:nvPr/>
        </p:nvSpPr>
        <p:spPr>
          <a:xfrm>
            <a:off x="5353241" y="4677241"/>
            <a:ext cx="6429575" cy="635000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+mn-ea"/>
              </a:rPr>
              <a:t>에너지의</a:t>
            </a:r>
            <a:r>
              <a:rPr kumimoji="1" lang="ko-KR" altLang="en-US" dirty="0">
                <a:solidFill>
                  <a:schemeClr val="tx1"/>
                </a:solidFill>
                <a:latin typeface="+mn-ea"/>
              </a:rPr>
              <a:t> 흐름</a:t>
            </a:r>
            <a:endParaRPr kumimoji="1" lang="x-none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왼쪽/오른쪽 화살표[L] 12">
            <a:extLst>
              <a:ext uri="{FF2B5EF4-FFF2-40B4-BE49-F238E27FC236}">
                <a16:creationId xmlns:a16="http://schemas.microsoft.com/office/drawing/2014/main" xmlns="" id="{B651D9B7-6610-5B4F-8313-7C3261D260A0}"/>
              </a:ext>
            </a:extLst>
          </p:cNvPr>
          <p:cNvSpPr/>
          <p:nvPr/>
        </p:nvSpPr>
        <p:spPr>
          <a:xfrm>
            <a:off x="5353241" y="5248741"/>
            <a:ext cx="6429575" cy="635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latin typeface="+mn-ea"/>
              </a:rPr>
              <a:t>자본의</a:t>
            </a:r>
            <a:r>
              <a:rPr kumimoji="1" lang="ko-KR" altLang="en-US" dirty="0">
                <a:latin typeface="+mn-ea"/>
              </a:rPr>
              <a:t> 흐름</a:t>
            </a:r>
            <a:endParaRPr kumimoji="1" lang="x-none" altLang="en-US" dirty="0">
              <a:latin typeface="+mn-ea"/>
            </a:endParaRPr>
          </a:p>
        </p:txBody>
      </p:sp>
      <p:pic>
        <p:nvPicPr>
          <p:cNvPr id="16" name="그림 14">
            <a:extLst>
              <a:ext uri="{FF2B5EF4-FFF2-40B4-BE49-F238E27FC236}">
                <a16:creationId xmlns:a16="http://schemas.microsoft.com/office/drawing/2014/main" xmlns="" id="{C13765D2-2A77-0E49-9E7C-A8E440486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2" y="974639"/>
            <a:ext cx="3965408" cy="1333500"/>
          </a:xfrm>
          <a:prstGeom prst="rect">
            <a:avLst/>
          </a:prstGeom>
        </p:spPr>
      </p:pic>
      <p:sp>
        <p:nvSpPr>
          <p:cNvPr id="17" name="오른쪽 화살표[R] 15">
            <a:extLst>
              <a:ext uri="{FF2B5EF4-FFF2-40B4-BE49-F238E27FC236}">
                <a16:creationId xmlns:a16="http://schemas.microsoft.com/office/drawing/2014/main" xmlns="" id="{6926D1A6-F977-004E-8A1C-EA1C66B92223}"/>
              </a:ext>
            </a:extLst>
          </p:cNvPr>
          <p:cNvSpPr/>
          <p:nvPr/>
        </p:nvSpPr>
        <p:spPr>
          <a:xfrm>
            <a:off x="533784" y="2537759"/>
            <a:ext cx="3860800" cy="6096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왼쪽 화살표[L] 17">
            <a:extLst>
              <a:ext uri="{FF2B5EF4-FFF2-40B4-BE49-F238E27FC236}">
                <a16:creationId xmlns:a16="http://schemas.microsoft.com/office/drawing/2014/main" xmlns="" id="{79000877-6400-BE45-9C8A-F635B5FB049C}"/>
              </a:ext>
            </a:extLst>
          </p:cNvPr>
          <p:cNvSpPr/>
          <p:nvPr/>
        </p:nvSpPr>
        <p:spPr>
          <a:xfrm>
            <a:off x="533784" y="3046981"/>
            <a:ext cx="3860800" cy="60960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CD01D84-1A64-024F-9CC3-B5EE48755D5D}"/>
              </a:ext>
            </a:extLst>
          </p:cNvPr>
          <p:cNvSpPr txBox="1"/>
          <p:nvPr/>
        </p:nvSpPr>
        <p:spPr>
          <a:xfrm>
            <a:off x="2037919" y="2727143"/>
            <a:ext cx="122148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x-none" altLang="en-US" sz="1500" dirty="0">
                <a:latin typeface="+mn-ea"/>
              </a:rPr>
              <a:t>에너지의</a:t>
            </a:r>
            <a:r>
              <a:rPr kumimoji="1" lang="ko-KR" altLang="en-US" sz="1500" dirty="0">
                <a:latin typeface="+mn-ea"/>
              </a:rPr>
              <a:t> 흐름</a:t>
            </a:r>
            <a:endParaRPr kumimoji="1" lang="x-none" altLang="en-US" sz="15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659C915-0183-4D42-BBB2-99D1BA3F12D4}"/>
              </a:ext>
            </a:extLst>
          </p:cNvPr>
          <p:cNvSpPr txBox="1"/>
          <p:nvPr/>
        </p:nvSpPr>
        <p:spPr>
          <a:xfrm>
            <a:off x="2114119" y="3248046"/>
            <a:ext cx="102912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x-none" altLang="en-US" sz="1500" dirty="0">
                <a:latin typeface="+mn-ea"/>
              </a:rPr>
              <a:t>자본의</a:t>
            </a:r>
            <a:r>
              <a:rPr kumimoji="1" lang="ko-KR" altLang="en-US" sz="1500" dirty="0">
                <a:latin typeface="+mn-ea"/>
              </a:rPr>
              <a:t> 흐름</a:t>
            </a:r>
            <a:endParaRPr kumimoji="1" lang="x-none" altLang="en-US" sz="1500" dirty="0">
              <a:latin typeface="+mn-ea"/>
            </a:endParaRPr>
          </a:p>
        </p:txBody>
      </p:sp>
      <p:sp>
        <p:nvSpPr>
          <p:cNvPr id="21" name="굽은 화살표[B] 20">
            <a:extLst>
              <a:ext uri="{FF2B5EF4-FFF2-40B4-BE49-F238E27FC236}">
                <a16:creationId xmlns:a16="http://schemas.microsoft.com/office/drawing/2014/main" xmlns="" id="{316C2729-1EFF-8C43-B7F4-30FB58FDAB53}"/>
              </a:ext>
            </a:extLst>
          </p:cNvPr>
          <p:cNvSpPr/>
          <p:nvPr/>
        </p:nvSpPr>
        <p:spPr>
          <a:xfrm rot="5400000">
            <a:off x="4808226" y="1358434"/>
            <a:ext cx="813816" cy="868680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217B6EB-169B-1C41-B121-531B7A5EE463}"/>
              </a:ext>
            </a:extLst>
          </p:cNvPr>
          <p:cNvSpPr txBox="1"/>
          <p:nvPr/>
        </p:nvSpPr>
        <p:spPr>
          <a:xfrm>
            <a:off x="5445528" y="1179414"/>
            <a:ext cx="231794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1500" dirty="0">
                <a:latin typeface="+mn-ea"/>
              </a:rPr>
              <a:t>새로운 전력 유통 패러다임</a:t>
            </a:r>
            <a:endParaRPr kumimoji="1" lang="x-none" altLang="en-US" sz="1500" dirty="0">
              <a:latin typeface="+mn-ea"/>
            </a:endParaRPr>
          </a:p>
        </p:txBody>
      </p:sp>
      <p:sp>
        <p:nvSpPr>
          <p:cNvPr id="23" name="왼쪽/오른쪽 화살표[L] 2">
            <a:extLst>
              <a:ext uri="{FF2B5EF4-FFF2-40B4-BE49-F238E27FC236}">
                <a16:creationId xmlns:a16="http://schemas.microsoft.com/office/drawing/2014/main" xmlns="" id="{B6B1E2FE-775F-6149-981A-DB04C514BE3C}"/>
              </a:ext>
            </a:extLst>
          </p:cNvPr>
          <p:cNvSpPr/>
          <p:nvPr/>
        </p:nvSpPr>
        <p:spPr>
          <a:xfrm>
            <a:off x="5353241" y="5820241"/>
            <a:ext cx="6429575" cy="6350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latin typeface="+mn-ea"/>
              </a:rPr>
              <a:t>데이터의</a:t>
            </a:r>
            <a:r>
              <a:rPr kumimoji="1" lang="ko-KR" altLang="en-US" dirty="0">
                <a:latin typeface="+mn-ea"/>
              </a:rPr>
              <a:t> 흐름</a:t>
            </a:r>
            <a:endParaRPr kumimoji="1" lang="x-none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175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062015-AFE7-8347-9805-2FF14A1CF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C828151-E701-CD42-920F-E17EF7ED071A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기업간 협업 및 상생의 수단</a:t>
            </a:r>
            <a:endParaRPr kumimoji="1" lang="x-none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4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74" y="1394648"/>
            <a:ext cx="2232203" cy="1874725"/>
          </a:xfrm>
          <a:prstGeom prst="rect">
            <a:avLst/>
          </a:prstGeom>
        </p:spPr>
      </p:pic>
      <p:sp>
        <p:nvSpPr>
          <p:cNvPr id="25" name="사각형: 둥근 모서리 68">
            <a:extLst>
              <a:ext uri="{FF2B5EF4-FFF2-40B4-BE49-F238E27FC236}">
                <a16:creationId xmlns:a16="http://schemas.microsoft.com/office/drawing/2014/main" xmlns="" id="{23555495-8215-40E4-93C4-E6CEC4E4E635}"/>
              </a:ext>
            </a:extLst>
          </p:cNvPr>
          <p:cNvSpPr/>
          <p:nvPr/>
        </p:nvSpPr>
        <p:spPr>
          <a:xfrm>
            <a:off x="4466518" y="2755097"/>
            <a:ext cx="1284627" cy="358606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3175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KoPub돋움체 Bold" pitchFamily="18" charset="-127"/>
              </a:rPr>
              <a:t>신영화학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ea typeface="KoPub돋움체 Bold" pitchFamily="18" charset="-127"/>
            </a:endParaRPr>
          </a:p>
        </p:txBody>
      </p:sp>
      <p:pic>
        <p:nvPicPr>
          <p:cNvPr id="26" name="그림 8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12" b="97788" l="2804" r="97508">
                        <a14:foregroundMark x1="8411" y1="26991" x2="8411" y2="26991"/>
                        <a14:foregroundMark x1="87539" y1="36283" x2="87539" y2="36283"/>
                        <a14:foregroundMark x1="66355" y1="7080" x2="66355" y2="7080"/>
                        <a14:foregroundMark x1="45171" y1="65929" x2="45171" y2="65929"/>
                        <a14:foregroundMark x1="66355" y1="62832" x2="66355" y2="62832"/>
                        <a14:foregroundMark x1="38006" y1="64602" x2="38006" y2="64602"/>
                        <a14:foregroundMark x1="30218" y1="6637" x2="30218" y2="6637"/>
                        <a14:foregroundMark x1="40187" y1="4425" x2="40187" y2="4425"/>
                        <a14:foregroundMark x1="47664" y1="3540" x2="47664" y2="3540"/>
                        <a14:foregroundMark x1="36449" y1="4867" x2="36449" y2="4867"/>
                        <a14:foregroundMark x1="32087" y1="6195" x2="32087" y2="6195"/>
                        <a14:foregroundMark x1="57944" y1="4867" x2="57944" y2="4867"/>
                        <a14:foregroundMark x1="62305" y1="5752" x2="62305" y2="5752"/>
                        <a14:foregroundMark x1="54829" y1="3540" x2="54829" y2="3540"/>
                        <a14:foregroundMark x1="59502" y1="64159" x2="59502" y2="64159"/>
                        <a14:foregroundMark x1="52648" y1="65487" x2="52648" y2="65487"/>
                        <a14:foregroundMark x1="56075" y1="64602" x2="56075" y2="64602"/>
                        <a14:foregroundMark x1="41745" y1="65044" x2="41745" y2="65044"/>
                        <a14:foregroundMark x1="7477" y1="83628" x2="7477" y2="83628"/>
                        <a14:foregroundMark x1="17134" y1="84513" x2="17134" y2="84513"/>
                        <a14:foregroundMark x1="27414" y1="84071" x2="27414" y2="84071"/>
                        <a14:foregroundMark x1="31464" y1="82743" x2="31464" y2="82743"/>
                        <a14:foregroundMark x1="41745" y1="82743" x2="41745" y2="82743"/>
                        <a14:foregroundMark x1="54829" y1="82743" x2="54829" y2="82743"/>
                        <a14:foregroundMark x1="64798" y1="81858" x2="64798" y2="81858"/>
                        <a14:foregroundMark x1="75389" y1="80973" x2="75389" y2="80973"/>
                        <a14:foregroundMark x1="90654" y1="81858" x2="90654" y2="818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7223" y="2767716"/>
            <a:ext cx="486194" cy="342305"/>
          </a:xfrm>
          <a:prstGeom prst="rect">
            <a:avLst/>
          </a:prstGeom>
        </p:spPr>
      </p:pic>
      <p:sp>
        <p:nvSpPr>
          <p:cNvPr id="27" name="사각형: 둥근 모서리 68">
            <a:extLst>
              <a:ext uri="{FF2B5EF4-FFF2-40B4-BE49-F238E27FC236}">
                <a16:creationId xmlns:a16="http://schemas.microsoft.com/office/drawing/2014/main" xmlns="" id="{23555495-8215-40E4-93C4-E6CEC4E4E635}"/>
              </a:ext>
            </a:extLst>
          </p:cNvPr>
          <p:cNvSpPr/>
          <p:nvPr/>
        </p:nvSpPr>
        <p:spPr>
          <a:xfrm>
            <a:off x="4466518" y="3113060"/>
            <a:ext cx="1284627" cy="409481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kumimoji="1" lang="ko-KR" altLang="en-US" sz="12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용기 제작 및 포장 </a:t>
            </a:r>
            <a:endParaRPr kumimoji="1" lang="en-US" altLang="ko-KR" sz="1200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28" name="사각형: 둥근 모서리 68">
            <a:extLst>
              <a:ext uri="{FF2B5EF4-FFF2-40B4-BE49-F238E27FC236}">
                <a16:creationId xmlns:a16="http://schemas.microsoft.com/office/drawing/2014/main" xmlns="" id="{23555495-8215-40E4-93C4-E6CEC4E4E635}"/>
              </a:ext>
            </a:extLst>
          </p:cNvPr>
          <p:cNvSpPr/>
          <p:nvPr/>
        </p:nvSpPr>
        <p:spPr>
          <a:xfrm>
            <a:off x="7394609" y="2743812"/>
            <a:ext cx="1284627" cy="358606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3175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r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KoPub돋움체 Bold" pitchFamily="18" charset="-127"/>
            </a:endParaRPr>
          </a:p>
        </p:txBody>
      </p:sp>
      <p:sp>
        <p:nvSpPr>
          <p:cNvPr id="29" name="사각형: 둥근 모서리 68">
            <a:extLst>
              <a:ext uri="{FF2B5EF4-FFF2-40B4-BE49-F238E27FC236}">
                <a16:creationId xmlns:a16="http://schemas.microsoft.com/office/drawing/2014/main" xmlns="" id="{23555495-8215-40E4-93C4-E6CEC4E4E635}"/>
              </a:ext>
            </a:extLst>
          </p:cNvPr>
          <p:cNvSpPr/>
          <p:nvPr/>
        </p:nvSpPr>
        <p:spPr>
          <a:xfrm>
            <a:off x="7394609" y="3101775"/>
            <a:ext cx="1284627" cy="406486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kumimoji="1" lang="ko-KR" altLang="en-US" sz="12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유통 물류 </a:t>
            </a:r>
            <a:r>
              <a:rPr kumimoji="1" lang="ko-KR" altLang="en-US" sz="1200" b="1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해상</a:t>
            </a:r>
            <a:r>
              <a:rPr kumimoji="1" lang="en-US" altLang="ko-KR" sz="1200" b="1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/>
            </a:r>
            <a:br>
              <a:rPr kumimoji="1" lang="en-US" altLang="ko-KR" sz="1200" b="1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</a:br>
            <a:r>
              <a:rPr kumimoji="1" lang="ko-KR" altLang="en-US" sz="1200" b="1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운송 </a:t>
            </a:r>
            <a:endParaRPr kumimoji="1" lang="en-US" altLang="ko-KR" sz="1200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ea typeface="KoPub돋움체 Bold" panose="02020603020101020101" pitchFamily="18" charset="-127"/>
            </a:endParaRPr>
          </a:p>
        </p:txBody>
      </p:sp>
      <p:pic>
        <p:nvPicPr>
          <p:cNvPr id="30" name="그림 9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0" b="99048" l="2062" r="97251">
                        <a14:foregroundMark x1="46048" y1="44762" x2="46048" y2="44762"/>
                        <a14:foregroundMark x1="49141" y1="45714" x2="49141" y2="45714"/>
                        <a14:foregroundMark x1="52234" y1="44762" x2="52234" y2="44762"/>
                        <a14:foregroundMark x1="57388" y1="47619" x2="57388" y2="47619"/>
                        <a14:foregroundMark x1="70103" y1="42857" x2="70103" y2="42857"/>
                        <a14:foregroundMark x1="66667" y1="45714" x2="66667" y2="45714"/>
                        <a14:foregroundMark x1="81100" y1="44762" x2="81100" y2="44762"/>
                        <a14:foregroundMark x1="80412" y1="62857" x2="80412" y2="62857"/>
                        <a14:foregroundMark x1="85911" y1="44762" x2="85911" y2="44762"/>
                        <a14:foregroundMark x1="92096" y1="42857" x2="92096" y2="42857"/>
                        <a14:foregroundMark x1="94845" y1="43810" x2="94845" y2="43810"/>
                        <a14:foregroundMark x1="90034" y1="63810" x2="90034" y2="63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4952" y="2756189"/>
            <a:ext cx="957770" cy="345587"/>
          </a:xfrm>
          <a:prstGeom prst="rect">
            <a:avLst/>
          </a:prstGeom>
        </p:spPr>
      </p:pic>
      <p:sp>
        <p:nvSpPr>
          <p:cNvPr id="31" name="사각형: 둥근 모서리 68">
            <a:extLst>
              <a:ext uri="{FF2B5EF4-FFF2-40B4-BE49-F238E27FC236}">
                <a16:creationId xmlns:a16="http://schemas.microsoft.com/office/drawing/2014/main" xmlns="" id="{23555495-8215-40E4-93C4-E6CEC4E4E635}"/>
              </a:ext>
            </a:extLst>
          </p:cNvPr>
          <p:cNvSpPr/>
          <p:nvPr/>
        </p:nvSpPr>
        <p:spPr>
          <a:xfrm>
            <a:off x="8927286" y="2739858"/>
            <a:ext cx="1426888" cy="358606"/>
          </a:xfrm>
          <a:prstGeom prst="roundRect">
            <a:avLst>
              <a:gd name="adj" fmla="val 0"/>
            </a:avLst>
          </a:prstGeom>
          <a:solidFill>
            <a:srgbClr val="FCF3C8"/>
          </a:solidFill>
          <a:ln w="3175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r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KoPub돋움체 Bold" pitchFamily="18" charset="-127"/>
            </a:endParaRPr>
          </a:p>
        </p:txBody>
      </p:sp>
      <p:sp>
        <p:nvSpPr>
          <p:cNvPr id="32" name="사각형: 둥근 모서리 68">
            <a:extLst>
              <a:ext uri="{FF2B5EF4-FFF2-40B4-BE49-F238E27FC236}">
                <a16:creationId xmlns:a16="http://schemas.microsoft.com/office/drawing/2014/main" xmlns="" id="{23555495-8215-40E4-93C4-E6CEC4E4E635}"/>
              </a:ext>
            </a:extLst>
          </p:cNvPr>
          <p:cNvSpPr/>
          <p:nvPr/>
        </p:nvSpPr>
        <p:spPr>
          <a:xfrm>
            <a:off x="8927286" y="3097821"/>
            <a:ext cx="1426888" cy="419965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kumimoji="1" lang="ko-KR" altLang="en-US" sz="12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중국내 </a:t>
            </a:r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온</a:t>
            </a:r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맑은 고딕" panose="020B0503020000020004" pitchFamily="50" charset="-127"/>
              </a:rPr>
              <a:t>∙</a:t>
            </a:r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오프라인</a:t>
            </a:r>
            <a:r>
              <a:rPr kumimoji="1" lang="ko-KR" altLang="en-US" sz="12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 </a:t>
            </a:r>
            <a:endParaRPr kumimoji="1" lang="en-US" altLang="ko-KR" sz="1200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ea typeface="KoPub돋움체 Bold" panose="02020603020101020101" pitchFamily="18" charset="-127"/>
            </a:endParaRPr>
          </a:p>
          <a:p>
            <a:pPr algn="ctr">
              <a:lnSpc>
                <a:spcPct val="130000"/>
              </a:lnSpc>
              <a:defRPr/>
            </a:pPr>
            <a:r>
              <a:rPr kumimoji="1" lang="ko-KR" altLang="en-US" sz="12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쇼핑센터 </a:t>
            </a:r>
            <a:endParaRPr kumimoji="1" lang="en-US" altLang="ko-KR" sz="1200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ea typeface="KoPub돋움체 Bold" panose="02020603020101020101" pitchFamily="18" charset="-127"/>
            </a:endParaRPr>
          </a:p>
        </p:txBody>
      </p:sp>
      <p:pic>
        <p:nvPicPr>
          <p:cNvPr id="33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0266" y="2756512"/>
            <a:ext cx="744985" cy="315977"/>
          </a:xfrm>
          <a:prstGeom prst="rect">
            <a:avLst/>
          </a:prstGeom>
        </p:spPr>
      </p:pic>
      <p:pic>
        <p:nvPicPr>
          <p:cNvPr id="34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4936" y="2534507"/>
            <a:ext cx="1419238" cy="180018"/>
          </a:xfrm>
          <a:prstGeom prst="rect">
            <a:avLst/>
          </a:prstGeom>
        </p:spPr>
      </p:pic>
      <p:sp>
        <p:nvSpPr>
          <p:cNvPr id="35" name="사각형: 둥근 모서리 68">
            <a:extLst>
              <a:ext uri="{FF2B5EF4-FFF2-40B4-BE49-F238E27FC236}">
                <a16:creationId xmlns:a16="http://schemas.microsoft.com/office/drawing/2014/main" xmlns="" id="{23555495-8215-40E4-93C4-E6CEC4E4E635}"/>
              </a:ext>
            </a:extLst>
          </p:cNvPr>
          <p:cNvSpPr/>
          <p:nvPr/>
        </p:nvSpPr>
        <p:spPr>
          <a:xfrm>
            <a:off x="5985957" y="2751415"/>
            <a:ext cx="1284627" cy="358606"/>
          </a:xfrm>
          <a:prstGeom prst="roundRect">
            <a:avLst>
              <a:gd name="adj" fmla="val 0"/>
            </a:avLst>
          </a:prstGeom>
          <a:solidFill>
            <a:srgbClr val="F69CE5"/>
          </a:solidFill>
          <a:ln w="3175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ea typeface="KoPub돋움체 Bold" pitchFamily="18" charset="-127"/>
              </a:rPr>
              <a:t>화장품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ea typeface="KoPub돋움체 Bold" pitchFamily="18" charset="-127"/>
              </a:rPr>
              <a:t>중소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ea typeface="맑은 고딕" panose="020B0503020000020004" pitchFamily="50" charset="-127"/>
              </a:rPr>
              <a:t>∙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ea typeface="KoPub돋움체 Bold" pitchFamily="18" charset="-127"/>
              </a:rPr>
              <a:t>중견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ea typeface="KoPub돋움체 Bold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ea typeface="KoPub돋움체 Bold" pitchFamily="18" charset="-127"/>
              </a:rPr>
              <a:t>수요기업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ea typeface="KoPub돋움체 Bold" pitchFamily="18" charset="-127"/>
            </a:endParaRPr>
          </a:p>
        </p:txBody>
      </p:sp>
      <p:sp>
        <p:nvSpPr>
          <p:cNvPr id="36" name="사각형: 둥근 모서리 68">
            <a:extLst>
              <a:ext uri="{FF2B5EF4-FFF2-40B4-BE49-F238E27FC236}">
                <a16:creationId xmlns:a16="http://schemas.microsoft.com/office/drawing/2014/main" xmlns="" id="{23555495-8215-40E4-93C4-E6CEC4E4E635}"/>
              </a:ext>
            </a:extLst>
          </p:cNvPr>
          <p:cNvSpPr/>
          <p:nvPr/>
        </p:nvSpPr>
        <p:spPr>
          <a:xfrm>
            <a:off x="5985957" y="3126958"/>
            <a:ext cx="1284627" cy="40558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kumimoji="1" lang="ko-KR" altLang="en-US" sz="12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브랜드 관리 </a:t>
            </a:r>
            <a:r>
              <a:rPr kumimoji="1" lang="en-US" altLang="ko-KR" sz="1200" b="1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&amp;</a:t>
            </a:r>
            <a:br>
              <a:rPr kumimoji="1" lang="en-US" altLang="ko-KR" sz="1200" b="1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</a:br>
            <a:r>
              <a:rPr kumimoji="1" lang="ko-KR" altLang="en-US" sz="1200" b="1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수출 </a:t>
            </a:r>
            <a:endParaRPr kumimoji="1" lang="en-US" altLang="ko-KR" sz="1200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ea typeface="KoPub돋움체 Bold" panose="02020603020101020101" pitchFamily="18" charset="-127"/>
            </a:endParaRPr>
          </a:p>
        </p:txBody>
      </p:sp>
      <p:pic>
        <p:nvPicPr>
          <p:cNvPr id="37" name="그림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85" b="94915" l="3788" r="96212">
                        <a14:foregroundMark x1="13636" y1="27119" x2="13636" y2="27119"/>
                        <a14:foregroundMark x1="18939" y1="20339" x2="18939" y2="20339"/>
                        <a14:foregroundMark x1="31818" y1="20339" x2="31818" y2="20339"/>
                        <a14:foregroundMark x1="31061" y1="33898" x2="31061" y2="33898"/>
                        <a14:foregroundMark x1="43182" y1="49153" x2="43182" y2="49153"/>
                        <a14:foregroundMark x1="31061" y1="47458" x2="31061" y2="47458"/>
                        <a14:foregroundMark x1="52273" y1="20339" x2="52273" y2="20339"/>
                        <a14:foregroundMark x1="81818" y1="18644" x2="81818" y2="18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2748" y="2852613"/>
            <a:ext cx="456219" cy="203916"/>
          </a:xfrm>
          <a:prstGeom prst="rect">
            <a:avLst/>
          </a:prstGeom>
        </p:spPr>
      </p:pic>
      <p:pic>
        <p:nvPicPr>
          <p:cNvPr id="38" name="그림 1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3057" r="991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2832" y="2783828"/>
            <a:ext cx="274706" cy="269908"/>
          </a:xfrm>
          <a:prstGeom prst="rect">
            <a:avLst/>
          </a:prstGeom>
        </p:spPr>
      </p:pic>
      <p:grpSp>
        <p:nvGrpSpPr>
          <p:cNvPr id="65" name="그룹 34"/>
          <p:cNvGrpSpPr/>
          <p:nvPr/>
        </p:nvGrpSpPr>
        <p:grpSpPr>
          <a:xfrm>
            <a:off x="1294399" y="3610684"/>
            <a:ext cx="9653101" cy="1313016"/>
            <a:chOff x="172217" y="3059361"/>
            <a:chExt cx="9653101" cy="1313016"/>
          </a:xfrm>
        </p:grpSpPr>
        <p:sp>
          <p:nvSpPr>
            <p:cNvPr id="66" name="직사각형 20"/>
            <p:cNvSpPr/>
            <p:nvPr/>
          </p:nvSpPr>
          <p:spPr>
            <a:xfrm>
              <a:off x="172217" y="3059361"/>
              <a:ext cx="1398494" cy="1313016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KoPub돋움체 Bold" panose="02020603020101020101" pitchFamily="18" charset="-127"/>
                  <a:cs typeface="Arial" panose="020B0604020202020204" pitchFamily="34" charset="0"/>
                </a:rPr>
                <a:t>원재료구매에서 판매유통까지</a:t>
              </a:r>
              <a:endParaRPr kumimoji="1"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Bold" panose="0202060302010102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kumimoji="1"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KoPub돋움체 Bold" panose="02020603020101020101" pitchFamily="18" charset="-127"/>
                  <a:cs typeface="Arial" panose="020B0604020202020204" pitchFamily="34" charset="0"/>
                </a:rPr>
                <a:t>全주기 프로세스 </a:t>
              </a:r>
            </a:p>
          </p:txBody>
        </p:sp>
        <p:sp>
          <p:nvSpPr>
            <p:cNvPr id="67" name="오른쪽 화살표 21"/>
            <p:cNvSpPr/>
            <p:nvPr/>
          </p:nvSpPr>
          <p:spPr>
            <a:xfrm>
              <a:off x="1632318" y="3523129"/>
              <a:ext cx="8193000" cy="38548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25">
              <a:extLst>
                <a:ext uri="{FF2B5EF4-FFF2-40B4-BE49-F238E27FC236}">
                  <a16:creationId xmlns:a16="http://schemas.microsoft.com/office/drawing/2014/main" xmlns="" id="{DEDD6644-42C2-4C64-B1B3-EE84F18AC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0173" y="3149229"/>
              <a:ext cx="1133279" cy="1133279"/>
            </a:xfrm>
            <a:prstGeom prst="ellipse">
              <a:avLst/>
            </a:prstGeom>
            <a:solidFill>
              <a:schemeClr val="bg1"/>
            </a:solidFill>
            <a:ln w="57150" cmpd="dbl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900" dirty="0">
                <a:ea typeface="[더존] 본문체 30" panose="020B0603000000000000" pitchFamily="50" charset="-127"/>
              </a:endParaRPr>
            </a:p>
          </p:txBody>
        </p:sp>
        <p:sp>
          <p:nvSpPr>
            <p:cNvPr id="69" name="타원 26">
              <a:extLst>
                <a:ext uri="{FF2B5EF4-FFF2-40B4-BE49-F238E27FC236}">
                  <a16:creationId xmlns:a16="http://schemas.microsoft.com/office/drawing/2014/main" xmlns="" id="{DEDD6644-42C2-4C64-B1B3-EE84F18AC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72724" y="3149229"/>
              <a:ext cx="1133279" cy="1133279"/>
            </a:xfrm>
            <a:prstGeom prst="ellipse">
              <a:avLst/>
            </a:prstGeom>
            <a:solidFill>
              <a:schemeClr val="bg1"/>
            </a:solidFill>
            <a:ln w="57150" cmpd="dbl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900" dirty="0">
                <a:ea typeface="[더존] 본문체 30" panose="020B0603000000000000" pitchFamily="50" charset="-127"/>
              </a:endParaRPr>
            </a:p>
          </p:txBody>
        </p:sp>
        <p:sp>
          <p:nvSpPr>
            <p:cNvPr id="70" name="타원 27">
              <a:extLst>
                <a:ext uri="{FF2B5EF4-FFF2-40B4-BE49-F238E27FC236}">
                  <a16:creationId xmlns:a16="http://schemas.microsoft.com/office/drawing/2014/main" xmlns="" id="{DEDD6644-42C2-4C64-B1B3-EE84F18AC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9326" y="3182913"/>
              <a:ext cx="1133279" cy="1133279"/>
            </a:xfrm>
            <a:prstGeom prst="ellipse">
              <a:avLst/>
            </a:prstGeom>
            <a:solidFill>
              <a:schemeClr val="bg1"/>
            </a:solidFill>
            <a:ln w="57150" cmpd="dbl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900" dirty="0">
                <a:ea typeface="[더존] 본문체 30" panose="020B0603000000000000" pitchFamily="50" charset="-127"/>
              </a:endParaRPr>
            </a:p>
          </p:txBody>
        </p:sp>
        <p:sp>
          <p:nvSpPr>
            <p:cNvPr id="71" name="직사각형 31"/>
            <p:cNvSpPr/>
            <p:nvPr/>
          </p:nvSpPr>
          <p:spPr>
            <a:xfrm>
              <a:off x="6773905" y="3737528"/>
              <a:ext cx="5309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b="1" kern="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ea typeface="KoPub돋움체 Bold" panose="02020603020101020101" pitchFamily="18" charset="-127"/>
                </a:rPr>
                <a:t>유통</a:t>
              </a:r>
              <a:endParaRPr kumimoji="1" lang="en-US" altLang="ko-KR" sz="16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endParaRPr>
            </a:p>
            <a:p>
              <a:pPr algn="ctr"/>
              <a:r>
                <a:rPr kumimoji="1" lang="ko-KR" altLang="en-US" sz="1200" b="1" kern="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ea typeface="KoPub돋움체 Bold" panose="02020603020101020101" pitchFamily="18" charset="-127"/>
                </a:rPr>
                <a:t>물류</a:t>
              </a:r>
            </a:p>
          </p:txBody>
        </p:sp>
        <p:sp>
          <p:nvSpPr>
            <p:cNvPr id="72" name="직사각형 32"/>
            <p:cNvSpPr/>
            <p:nvPr/>
          </p:nvSpPr>
          <p:spPr>
            <a:xfrm>
              <a:off x="8158823" y="3717582"/>
              <a:ext cx="76174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b="1" kern="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ea typeface="KoPub돋움체 Bold" panose="02020603020101020101" pitchFamily="18" charset="-127"/>
                </a:rPr>
                <a:t>국내</a:t>
              </a:r>
              <a:r>
                <a:rPr kumimoji="1" lang="ko-KR" altLang="en-US" sz="1600" b="1" kern="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ea typeface="맑은 고딕" panose="020B0503020000020004" pitchFamily="50" charset="-127"/>
                </a:rPr>
                <a:t>∙</a:t>
              </a:r>
              <a:r>
                <a:rPr kumimoji="1" lang="ko-KR" altLang="en-US" sz="1600" b="1" kern="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ea typeface="KoPub돋움체 Bold" panose="02020603020101020101" pitchFamily="18" charset="-127"/>
                </a:rPr>
                <a:t>외</a:t>
              </a:r>
              <a:endParaRPr kumimoji="1" lang="en-US" altLang="ko-KR" sz="16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endParaRPr>
            </a:p>
            <a:p>
              <a:pPr algn="ctr"/>
              <a:r>
                <a:rPr kumimoji="1" lang="ko-KR" altLang="en-US" sz="1400" b="1" kern="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ea typeface="KoPub돋움체 Bold" panose="02020603020101020101" pitchFamily="18" charset="-127"/>
                </a:rPr>
                <a:t>판매</a:t>
              </a:r>
            </a:p>
          </p:txBody>
        </p:sp>
      </p:grpSp>
      <p:pic>
        <p:nvPicPr>
          <p:cNvPr id="73" name="그림 5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463" b="97015" l="2000" r="98000">
                        <a14:foregroundMark x1="67000" y1="35821" x2="67000" y2="35821"/>
                        <a14:foregroundMark x1="51000" y1="32836" x2="51000" y2="32836"/>
                        <a14:foregroundMark x1="82000" y1="49254" x2="82000" y2="49254"/>
                        <a14:foregroundMark x1="83000" y1="37313" x2="83000" y2="37313"/>
                        <a14:foregroundMark x1="78000" y1="25373" x2="78000" y2="25373"/>
                        <a14:foregroundMark x1="67000" y1="25373" x2="67000" y2="25373"/>
                        <a14:foregroundMark x1="50000" y1="34328" x2="50000" y2="34328"/>
                        <a14:foregroundMark x1="49000" y1="41791" x2="49000" y2="41791"/>
                        <a14:foregroundMark x1="49000" y1="61194" x2="49000" y2="6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7593" y="3819645"/>
            <a:ext cx="677044" cy="453619"/>
          </a:xfrm>
          <a:prstGeom prst="rect">
            <a:avLst/>
          </a:prstGeom>
        </p:spPr>
      </p:pic>
      <p:pic>
        <p:nvPicPr>
          <p:cNvPr id="74" name="그림 6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222" b="97778" l="3226" r="96774">
                        <a14:foregroundMark x1="21505" y1="33333" x2="21505" y2="33333"/>
                        <a14:foregroundMark x1="40860" y1="34444" x2="40860" y2="34444"/>
                        <a14:foregroundMark x1="64516" y1="34444" x2="64516" y2="34444"/>
                        <a14:foregroundMark x1="84946" y1="34444" x2="84946" y2="3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4063" y="3796149"/>
            <a:ext cx="525930" cy="508965"/>
          </a:xfrm>
          <a:prstGeom prst="rect">
            <a:avLst/>
          </a:prstGeom>
        </p:spPr>
      </p:pic>
      <p:sp>
        <p:nvSpPr>
          <p:cNvPr id="75" name="타원 82">
            <a:extLst>
              <a:ext uri="{FF2B5EF4-FFF2-40B4-BE49-F238E27FC236}">
                <a16:creationId xmlns:a16="http://schemas.microsoft.com/office/drawing/2014/main" xmlns="" id="{DEDD6644-42C2-4C64-B1B3-EE84F18AC663}"/>
              </a:ext>
            </a:extLst>
          </p:cNvPr>
          <p:cNvSpPr>
            <a:spLocks noChangeAspect="1"/>
          </p:cNvSpPr>
          <p:nvPr/>
        </p:nvSpPr>
        <p:spPr>
          <a:xfrm>
            <a:off x="3114024" y="3667967"/>
            <a:ext cx="1133279" cy="1133279"/>
          </a:xfrm>
          <a:prstGeom prst="ellipse">
            <a:avLst/>
          </a:prstGeom>
          <a:solidFill>
            <a:schemeClr val="bg1"/>
          </a:solidFill>
          <a:ln w="57150" cmpd="dbl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900" dirty="0">
              <a:ea typeface="[더존] 본문체 30" panose="020B0603000000000000" pitchFamily="50" charset="-127"/>
            </a:endParaRPr>
          </a:p>
        </p:txBody>
      </p:sp>
      <p:sp>
        <p:nvSpPr>
          <p:cNvPr id="76" name="타원 83">
            <a:extLst>
              <a:ext uri="{FF2B5EF4-FFF2-40B4-BE49-F238E27FC236}">
                <a16:creationId xmlns:a16="http://schemas.microsoft.com/office/drawing/2014/main" xmlns="" id="{DEDD6644-42C2-4C64-B1B3-EE84F18AC663}"/>
              </a:ext>
            </a:extLst>
          </p:cNvPr>
          <p:cNvSpPr>
            <a:spLocks noChangeAspect="1"/>
          </p:cNvSpPr>
          <p:nvPr/>
        </p:nvSpPr>
        <p:spPr>
          <a:xfrm>
            <a:off x="4606827" y="3703174"/>
            <a:ext cx="1133279" cy="1133279"/>
          </a:xfrm>
          <a:prstGeom prst="ellipse">
            <a:avLst/>
          </a:prstGeom>
          <a:solidFill>
            <a:schemeClr val="bg1"/>
          </a:solidFill>
          <a:ln w="57150" cmpd="dbl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900" dirty="0">
              <a:ea typeface="[더존] 본문체 30" panose="020B0603000000000000" pitchFamily="50" charset="-127"/>
            </a:endParaRPr>
          </a:p>
        </p:txBody>
      </p:sp>
      <p:sp>
        <p:nvSpPr>
          <p:cNvPr id="77" name="직사각형 84"/>
          <p:cNvSpPr/>
          <p:nvPr/>
        </p:nvSpPr>
        <p:spPr>
          <a:xfrm>
            <a:off x="4770320" y="4267191"/>
            <a:ext cx="769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6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화장품 </a:t>
            </a:r>
            <a:endParaRPr kumimoji="1" lang="en-US" altLang="ko-KR" sz="1600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ea typeface="KoPub돋움체 Bold" panose="02020603020101020101" pitchFamily="18" charset="-127"/>
            </a:endParaRPr>
          </a:p>
          <a:p>
            <a:pPr algn="ctr"/>
            <a:r>
              <a:rPr kumimoji="1" lang="ko-KR" altLang="en-US" sz="12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생산제조</a:t>
            </a:r>
          </a:p>
        </p:txBody>
      </p:sp>
      <p:sp>
        <p:nvSpPr>
          <p:cNvPr id="78" name="직사각형 85"/>
          <p:cNvSpPr/>
          <p:nvPr/>
        </p:nvSpPr>
        <p:spPr>
          <a:xfrm>
            <a:off x="3295828" y="4249767"/>
            <a:ext cx="739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6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원료</a:t>
            </a:r>
            <a:endParaRPr kumimoji="1" lang="en-US" altLang="ko-KR" sz="1600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ea typeface="KoPub돋움체 Bold" panose="02020603020101020101" pitchFamily="18" charset="-127"/>
            </a:endParaRPr>
          </a:p>
          <a:p>
            <a:pPr algn="ctr"/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구입</a:t>
            </a:r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</a:rPr>
              <a:t>∙</a:t>
            </a:r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가공</a:t>
            </a:r>
            <a:endParaRPr lang="ko-KR" altLang="en-US" sz="1200" dirty="0"/>
          </a:p>
        </p:txBody>
      </p:sp>
      <p:pic>
        <p:nvPicPr>
          <p:cNvPr id="79" name="그림 8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44549" y="3770111"/>
            <a:ext cx="472226" cy="497080"/>
          </a:xfrm>
          <a:prstGeom prst="rect">
            <a:avLst/>
          </a:prstGeom>
        </p:spPr>
      </p:pic>
      <p:pic>
        <p:nvPicPr>
          <p:cNvPr id="80" name="그림 87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778" b="100000" l="3488" r="9651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0644" y="3739514"/>
            <a:ext cx="554955" cy="549338"/>
          </a:xfrm>
          <a:prstGeom prst="rect">
            <a:avLst/>
          </a:prstGeom>
        </p:spPr>
      </p:pic>
      <p:pic>
        <p:nvPicPr>
          <p:cNvPr id="88" name="그림 28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4565" l="2062" r="948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9037" y="3753734"/>
            <a:ext cx="534464" cy="506914"/>
          </a:xfrm>
          <a:prstGeom prst="rect">
            <a:avLst/>
          </a:prstGeom>
        </p:spPr>
      </p:pic>
      <p:sp>
        <p:nvSpPr>
          <p:cNvPr id="89" name="직사각형 102"/>
          <p:cNvSpPr/>
          <p:nvPr/>
        </p:nvSpPr>
        <p:spPr>
          <a:xfrm>
            <a:off x="6235998" y="4134724"/>
            <a:ext cx="8771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6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수출기업</a:t>
            </a:r>
            <a:endParaRPr kumimoji="1" lang="en-US" altLang="ko-KR" sz="1600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ea typeface="KoPub돋움체 Bold" panose="02020603020101020101" pitchFamily="18" charset="-127"/>
            </a:endParaRPr>
          </a:p>
          <a:p>
            <a:pPr algn="ctr"/>
            <a:r>
              <a:rPr kumimoji="1" lang="en-US" altLang="ko-KR" sz="12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(</a:t>
            </a:r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중소</a:t>
            </a:r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맑은 고딕" panose="020B0503020000020004" pitchFamily="50" charset="-127"/>
              </a:rPr>
              <a:t>∙</a:t>
            </a:r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중견</a:t>
            </a:r>
            <a:endParaRPr kumimoji="1" lang="en-US" altLang="ko-KR" sz="1200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ea typeface="KoPub돋움체 Bold" panose="02020603020101020101" pitchFamily="18" charset="-127"/>
            </a:endParaRPr>
          </a:p>
          <a:p>
            <a:pPr algn="ctr"/>
            <a:r>
              <a:rPr kumimoji="1" lang="ko-KR" altLang="en-US" sz="1200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수요기업</a:t>
            </a:r>
            <a:r>
              <a:rPr kumimoji="1" lang="en-US" altLang="ko-KR" sz="1200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90" name="사각형: 둥근 모서리 68">
            <a:extLst>
              <a:ext uri="{FF2B5EF4-FFF2-40B4-BE49-F238E27FC236}">
                <a16:creationId xmlns:a16="http://schemas.microsoft.com/office/drawing/2014/main" xmlns="" id="{23555495-8215-40E4-93C4-E6CEC4E4E635}"/>
              </a:ext>
            </a:extLst>
          </p:cNvPr>
          <p:cNvSpPr/>
          <p:nvPr/>
        </p:nvSpPr>
        <p:spPr>
          <a:xfrm>
            <a:off x="3051561" y="3342735"/>
            <a:ext cx="1277694" cy="236498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Bold" pitchFamily="18" charset="-127"/>
              </a:rPr>
              <a:t>콜마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Bold" pitchFamily="18" charset="-127"/>
              </a:rPr>
              <a:t>/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Bold" pitchFamily="18" charset="-127"/>
              </a:rPr>
              <a:t>코스맥스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Bold" pitchFamily="18" charset="-127"/>
              </a:rPr>
              <a:t>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KoPub돋움체 Bold" pitchFamily="18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7856" y="5895764"/>
            <a:ext cx="11856308" cy="8298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+mn-ea"/>
              </a:rPr>
              <a:t>Blockchain 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플랫폼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293026" y="4838824"/>
            <a:ext cx="788080" cy="955931"/>
          </a:xfrm>
          <a:prstGeom prst="down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Down Arrow 91"/>
          <p:cNvSpPr/>
          <p:nvPr/>
        </p:nvSpPr>
        <p:spPr>
          <a:xfrm>
            <a:off x="4809054" y="4877817"/>
            <a:ext cx="788080" cy="955931"/>
          </a:xfrm>
          <a:prstGeom prst="down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Down Arrow 92"/>
          <p:cNvSpPr/>
          <p:nvPr/>
        </p:nvSpPr>
        <p:spPr>
          <a:xfrm>
            <a:off x="6272229" y="4877817"/>
            <a:ext cx="788080" cy="955931"/>
          </a:xfrm>
          <a:prstGeom prst="down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Down Arrow 93"/>
          <p:cNvSpPr/>
          <p:nvPr/>
        </p:nvSpPr>
        <p:spPr>
          <a:xfrm>
            <a:off x="7817325" y="4877817"/>
            <a:ext cx="788080" cy="955931"/>
          </a:xfrm>
          <a:prstGeom prst="down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Down Arrow 94"/>
          <p:cNvSpPr/>
          <p:nvPr/>
        </p:nvSpPr>
        <p:spPr>
          <a:xfrm>
            <a:off x="9311938" y="4826287"/>
            <a:ext cx="788080" cy="955931"/>
          </a:xfrm>
          <a:prstGeom prst="down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4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42102" y="1042133"/>
            <a:ext cx="5813854" cy="5679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E5A1D-4E74-446E-9643-52E3DFC0EEFB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3637"/>
            <a:ext cx="12192000" cy="643948"/>
          </a:xfrm>
          <a:prstGeom prst="rect">
            <a:avLst/>
          </a:prstGeom>
          <a:solidFill>
            <a:srgbClr val="021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108422"/>
          </a:xfrm>
          <a:prstGeom prst="rect">
            <a:avLst/>
          </a:prstGeom>
          <a:solidFill>
            <a:srgbClr val="105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2102" y="165422"/>
            <a:ext cx="1076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미래사회의 준비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95925" y="767692"/>
            <a:ext cx="4136400" cy="488093"/>
          </a:xfrm>
          <a:prstGeom prst="rect">
            <a:avLst/>
          </a:prstGeom>
          <a:solidFill>
            <a:srgbClr val="10527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전통적인 </a:t>
            </a:r>
            <a:r>
              <a:rPr lang="en-US" altLang="ko-KR" b="1" dirty="0" smtClean="0"/>
              <a:t>Engineering</a:t>
            </a:r>
            <a:endParaRPr lang="ko-KR" alt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6186148" y="1042133"/>
            <a:ext cx="5813854" cy="5679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7139971" y="767692"/>
            <a:ext cx="4136400" cy="488093"/>
          </a:xfrm>
          <a:prstGeom prst="rect">
            <a:avLst/>
          </a:prstGeom>
          <a:solidFill>
            <a:srgbClr val="10527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Meta-Engineering(</a:t>
            </a:r>
            <a:r>
              <a:rPr lang="ko-KR" altLang="en-US" b="1" dirty="0" smtClean="0"/>
              <a:t>디지털공학</a:t>
            </a:r>
            <a:r>
              <a:rPr lang="en-US" altLang="ko-KR" b="1" smtClean="0"/>
              <a:t>)</a:t>
            </a:r>
            <a:endParaRPr lang="ko-KR" alt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095925" y="1522036"/>
            <a:ext cx="1408433" cy="55806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Limited Resource</a:t>
            </a:r>
            <a:endParaRPr lang="ko-KR" alt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3823892" y="1498328"/>
            <a:ext cx="1408433" cy="55806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Natural Resource</a:t>
            </a:r>
            <a:endParaRPr lang="ko-KR" alt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8503954" y="1498328"/>
            <a:ext cx="1408433" cy="55806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Human</a:t>
            </a:r>
            <a:br>
              <a:rPr lang="en-US" altLang="ko-KR" b="1" dirty="0" smtClean="0"/>
            </a:br>
            <a:r>
              <a:rPr lang="en-US" altLang="ko-KR" b="1" dirty="0" smtClean="0"/>
              <a:t>Creativity</a:t>
            </a:r>
            <a:endParaRPr lang="ko-KR" alt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89" y="2388230"/>
            <a:ext cx="989561" cy="989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02" y="2492505"/>
            <a:ext cx="852616" cy="852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8" y="2455318"/>
            <a:ext cx="922473" cy="922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19" y="2463690"/>
            <a:ext cx="877657" cy="8776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8135" y="3377791"/>
            <a:ext cx="2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철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831830" y="3377791"/>
            <a:ext cx="641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석유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258583" y="3371141"/>
            <a:ext cx="641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곡식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4503832" y="3369359"/>
            <a:ext cx="103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전자세계</a:t>
            </a:r>
            <a:endParaRPr lang="ko-KR" altLang="en-US" sz="16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05" y="4109728"/>
            <a:ext cx="900563" cy="900563"/>
          </a:xfrm>
          <a:prstGeom prst="rect">
            <a:avLst/>
          </a:prstGeom>
        </p:spPr>
      </p:pic>
      <p:cxnSp>
        <p:nvCxnSpPr>
          <p:cNvPr id="27" name="Elbow Connector 26"/>
          <p:cNvCxnSpPr>
            <a:stCxn id="23" idx="2"/>
            <a:endCxn id="21" idx="0"/>
          </p:cNvCxnSpPr>
          <p:nvPr/>
        </p:nvCxnSpPr>
        <p:spPr>
          <a:xfrm rot="16200000" flipH="1">
            <a:off x="1648280" y="2884320"/>
            <a:ext cx="393383" cy="2057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4" idx="2"/>
            <a:endCxn id="21" idx="0"/>
          </p:cNvCxnSpPr>
          <p:nvPr/>
        </p:nvCxnSpPr>
        <p:spPr>
          <a:xfrm rot="16200000" flipH="1">
            <a:off x="2316431" y="3552471"/>
            <a:ext cx="393383" cy="7211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21" idx="0"/>
          </p:cNvCxnSpPr>
          <p:nvPr/>
        </p:nvCxnSpPr>
        <p:spPr>
          <a:xfrm rot="5400000">
            <a:off x="3026483" y="3556900"/>
            <a:ext cx="400033" cy="705623"/>
          </a:xfrm>
          <a:prstGeom prst="bentConnector3">
            <a:avLst>
              <a:gd name="adj1" fmla="val 515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6" idx="2"/>
            <a:endCxn id="21" idx="0"/>
          </p:cNvCxnSpPr>
          <p:nvPr/>
        </p:nvCxnSpPr>
        <p:spPr>
          <a:xfrm rot="5400000">
            <a:off x="3745661" y="2835940"/>
            <a:ext cx="401815" cy="2145761"/>
          </a:xfrm>
          <a:prstGeom prst="bentConnector3">
            <a:avLst>
              <a:gd name="adj1" fmla="val 515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0" y="5436695"/>
            <a:ext cx="811435" cy="81143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10" y="5370512"/>
            <a:ext cx="1005152" cy="100515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07" y="5370512"/>
            <a:ext cx="877618" cy="877618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2"/>
            <a:endCxn id="37" idx="0"/>
          </p:cNvCxnSpPr>
          <p:nvPr/>
        </p:nvCxnSpPr>
        <p:spPr>
          <a:xfrm rot="5400000">
            <a:off x="1753351" y="4316359"/>
            <a:ext cx="426404" cy="1814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1" idx="2"/>
            <a:endCxn id="38" idx="0"/>
          </p:cNvCxnSpPr>
          <p:nvPr/>
        </p:nvCxnSpPr>
        <p:spPr>
          <a:xfrm rot="5400000">
            <a:off x="2693577" y="5190401"/>
            <a:ext cx="36022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21" idx="2"/>
            <a:endCxn id="39" idx="0"/>
          </p:cNvCxnSpPr>
          <p:nvPr/>
        </p:nvCxnSpPr>
        <p:spPr>
          <a:xfrm rot="16200000" flipH="1">
            <a:off x="3653491" y="4230486"/>
            <a:ext cx="360221" cy="1919829"/>
          </a:xfrm>
          <a:prstGeom prst="bentConnector3">
            <a:avLst>
              <a:gd name="adj1" fmla="val 585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21297" y="6266815"/>
            <a:ext cx="2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옷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16139" y="6310987"/>
            <a:ext cx="651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가전</a:t>
            </a:r>
            <a:endParaRPr lang="ko-KR" alt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4467771" y="6266815"/>
            <a:ext cx="651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선박</a:t>
            </a:r>
            <a:endParaRPr lang="ko-KR" altLang="en-US" sz="1600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566" y="2258780"/>
            <a:ext cx="1121472" cy="112147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003" y="2226531"/>
            <a:ext cx="1128333" cy="1128333"/>
          </a:xfrm>
          <a:prstGeom prst="rect">
            <a:avLst/>
          </a:prstGeom>
        </p:spPr>
      </p:pic>
      <p:pic>
        <p:nvPicPr>
          <p:cNvPr id="3072" name="Picture 30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301" y="2314094"/>
            <a:ext cx="1023281" cy="102328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559751" y="3382919"/>
            <a:ext cx="103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상상력</a:t>
            </a:r>
            <a:endParaRPr lang="ko-KR" alt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8692553" y="3406663"/>
            <a:ext cx="103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지적능력</a:t>
            </a:r>
            <a:endParaRPr lang="ko-KR" alt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10620207" y="3406663"/>
            <a:ext cx="103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협업능력</a:t>
            </a:r>
            <a:endParaRPr lang="ko-KR" altLang="en-US" sz="1600" dirty="0"/>
          </a:p>
        </p:txBody>
      </p:sp>
      <p:pic>
        <p:nvPicPr>
          <p:cNvPr id="3075" name="Picture 30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36" y="3961945"/>
            <a:ext cx="892866" cy="892866"/>
          </a:xfrm>
          <a:prstGeom prst="rect">
            <a:avLst/>
          </a:prstGeom>
        </p:spPr>
      </p:pic>
      <p:cxnSp>
        <p:nvCxnSpPr>
          <p:cNvPr id="72" name="Elbow Connector 71"/>
          <p:cNvCxnSpPr>
            <a:stCxn id="68" idx="2"/>
            <a:endCxn id="3075" idx="0"/>
          </p:cNvCxnSpPr>
          <p:nvPr/>
        </p:nvCxnSpPr>
        <p:spPr>
          <a:xfrm rot="16200000" flipH="1">
            <a:off x="8021532" y="2775308"/>
            <a:ext cx="240472" cy="21328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70" idx="2"/>
            <a:endCxn id="3075" idx="0"/>
          </p:cNvCxnSpPr>
          <p:nvPr/>
        </p:nvCxnSpPr>
        <p:spPr>
          <a:xfrm rot="5400000">
            <a:off x="10063632" y="2889754"/>
            <a:ext cx="216728" cy="1927654"/>
          </a:xfrm>
          <a:prstGeom prst="bentConnector3">
            <a:avLst>
              <a:gd name="adj1" fmla="val 442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94" name="Picture 309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20" y="5315108"/>
            <a:ext cx="872052" cy="872052"/>
          </a:xfrm>
          <a:prstGeom prst="rect">
            <a:avLst/>
          </a:prstGeom>
        </p:spPr>
      </p:pic>
      <p:pic>
        <p:nvPicPr>
          <p:cNvPr id="3095" name="Picture 309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444" y="5239377"/>
            <a:ext cx="920800" cy="920800"/>
          </a:xfrm>
          <a:prstGeom prst="rect">
            <a:avLst/>
          </a:prstGeom>
        </p:spPr>
      </p:pic>
      <p:pic>
        <p:nvPicPr>
          <p:cNvPr id="3096" name="Picture 309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664" y="5225343"/>
            <a:ext cx="1041472" cy="1041472"/>
          </a:xfrm>
          <a:prstGeom prst="rect">
            <a:avLst/>
          </a:prstGeom>
        </p:spPr>
      </p:pic>
      <p:cxnSp>
        <p:nvCxnSpPr>
          <p:cNvPr id="3098" name="Straight Arrow Connector 3097"/>
          <p:cNvCxnSpPr>
            <a:stCxn id="69" idx="2"/>
          </p:cNvCxnSpPr>
          <p:nvPr/>
        </p:nvCxnSpPr>
        <p:spPr>
          <a:xfrm>
            <a:off x="9208169" y="3745217"/>
            <a:ext cx="0" cy="21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3075" idx="2"/>
            <a:endCxn id="3095" idx="0"/>
          </p:cNvCxnSpPr>
          <p:nvPr/>
        </p:nvCxnSpPr>
        <p:spPr>
          <a:xfrm>
            <a:off x="9208169" y="4854811"/>
            <a:ext cx="675" cy="38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3075" idx="2"/>
            <a:endCxn id="3094" idx="0"/>
          </p:cNvCxnSpPr>
          <p:nvPr/>
        </p:nvCxnSpPr>
        <p:spPr>
          <a:xfrm rot="5400000">
            <a:off x="7975160" y="4082098"/>
            <a:ext cx="460297" cy="2005723"/>
          </a:xfrm>
          <a:prstGeom prst="bentConnector3">
            <a:avLst>
              <a:gd name="adj1" fmla="val 4194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3075" idx="2"/>
            <a:endCxn id="3096" idx="0"/>
          </p:cNvCxnSpPr>
          <p:nvPr/>
        </p:nvCxnSpPr>
        <p:spPr>
          <a:xfrm rot="16200000" flipH="1">
            <a:off x="9940018" y="4122961"/>
            <a:ext cx="370532" cy="18342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899224" y="6291901"/>
            <a:ext cx="651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게임</a:t>
            </a:r>
            <a:endParaRPr lang="ko-KR" altLang="en-US" sz="1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8839148" y="6287288"/>
            <a:ext cx="835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아이템</a:t>
            </a:r>
            <a:endParaRPr lang="ko-KR" alt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0657908" y="6285723"/>
            <a:ext cx="835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NFT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656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062015-AFE7-8347-9805-2FF14A1CF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C828151-E701-CD42-920F-E17EF7ED071A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블록체인이 꿈꾸는 미래의 세상</a:t>
            </a:r>
            <a:endParaRPr kumimoji="1" lang="x-none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34662" y="1295501"/>
            <a:ext cx="5584281" cy="45210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ular Callout 16"/>
          <p:cNvSpPr/>
          <p:nvPr/>
        </p:nvSpPr>
        <p:spPr>
          <a:xfrm>
            <a:off x="148772" y="3988483"/>
            <a:ext cx="2175328" cy="1733930"/>
          </a:xfrm>
          <a:prstGeom prst="wedgeRectCallout">
            <a:avLst>
              <a:gd name="adj1" fmla="val 73327"/>
              <a:gd name="adj2" fmla="val -132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80" y="1714805"/>
            <a:ext cx="3523945" cy="35239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8" y="4093600"/>
            <a:ext cx="1523695" cy="15236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5" y="1664022"/>
            <a:ext cx="1432378" cy="14323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382" y="5326013"/>
            <a:ext cx="1395462" cy="1395462"/>
          </a:xfrm>
          <a:prstGeom prst="rect">
            <a:avLst/>
          </a:prstGeom>
        </p:spPr>
      </p:pic>
      <p:sp>
        <p:nvSpPr>
          <p:cNvPr id="34" name="Rectangular Callout 33"/>
          <p:cNvSpPr/>
          <p:nvPr/>
        </p:nvSpPr>
        <p:spPr>
          <a:xfrm>
            <a:off x="130142" y="1592742"/>
            <a:ext cx="2193958" cy="1550584"/>
          </a:xfrm>
          <a:prstGeom prst="wedgeRectCallout">
            <a:avLst>
              <a:gd name="adj1" fmla="val 61364"/>
              <a:gd name="adj2" fmla="val -91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ular Callout 34"/>
          <p:cNvSpPr/>
          <p:nvPr/>
        </p:nvSpPr>
        <p:spPr>
          <a:xfrm>
            <a:off x="4000501" y="5340350"/>
            <a:ext cx="1961224" cy="1381125"/>
          </a:xfrm>
          <a:prstGeom prst="wedgeRectCallout">
            <a:avLst>
              <a:gd name="adj1" fmla="val 30265"/>
              <a:gd name="adj2" fmla="val -1098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6526986" y="1714805"/>
            <a:ext cx="5199629" cy="957600"/>
          </a:xfrm>
          <a:prstGeom prst="rect">
            <a:avLst/>
          </a:prstGeom>
          <a:solidFill>
            <a:srgbClr val="10527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누구나 전세계를 자유롭게 다닐 수 있는 세상</a:t>
            </a:r>
            <a:endParaRPr lang="ko-KR" alt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526985" y="3072263"/>
            <a:ext cx="5199629" cy="957600"/>
          </a:xfrm>
          <a:prstGeom prst="rect">
            <a:avLst/>
          </a:prstGeom>
          <a:solidFill>
            <a:srgbClr val="10527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누구나 번 돈을 자유롭게 사용하는 세상</a:t>
            </a:r>
            <a:endParaRPr lang="ko-KR" alt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6526984" y="4429721"/>
            <a:ext cx="5199629" cy="956701"/>
          </a:xfrm>
          <a:prstGeom prst="rect">
            <a:avLst/>
          </a:prstGeom>
          <a:solidFill>
            <a:srgbClr val="10527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누구나 자신의 노력을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자산으로 변화 시킬수 있는 세상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1808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062015-AFE7-8347-9805-2FF14A1CF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pic>
        <p:nvPicPr>
          <p:cNvPr id="15" name="Picture 4" descr="버즈릭슨 윌리엄깁슨 A-2 후기 , REVIEW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1" y="1673224"/>
            <a:ext cx="5121275" cy="341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텍스트 상자 5"/>
          <p:cNvSpPr txBox="1"/>
          <p:nvPr/>
        </p:nvSpPr>
        <p:spPr>
          <a:xfrm>
            <a:off x="6229350" y="2197893"/>
            <a:ext cx="4635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ea typeface="맑은 고딕" panose="020B0503020000020004" pitchFamily="50" charset="-127"/>
              </a:rPr>
              <a:t>미래는 이미 와 있다</a:t>
            </a:r>
            <a:r>
              <a:rPr kumimoji="1" lang="en-US" altLang="ko-KR" dirty="0" smtClean="0">
                <a:ea typeface="맑은 고딕" panose="020B0503020000020004" pitchFamily="50" charset="-127"/>
              </a:rPr>
              <a:t>. </a:t>
            </a:r>
            <a:br>
              <a:rPr kumimoji="1" lang="en-US" altLang="ko-KR" dirty="0" smtClean="0">
                <a:ea typeface="맑은 고딕" panose="020B0503020000020004" pitchFamily="50" charset="-127"/>
              </a:rPr>
            </a:br>
            <a:r>
              <a:rPr kumimoji="1" lang="ko-KR" altLang="en-US" dirty="0" smtClean="0">
                <a:ea typeface="맑은 고딕" panose="020B0503020000020004" pitchFamily="50" charset="-127"/>
              </a:rPr>
              <a:t>다만 모두에게 균등하게 온 것은 아니다</a:t>
            </a:r>
            <a:endParaRPr kumimoji="1" lang="en-US" altLang="ko-KR" dirty="0" smtClean="0">
              <a:ea typeface="맑은 고딕" panose="020B0503020000020004" pitchFamily="50" charset="-127"/>
            </a:endParaRPr>
          </a:p>
          <a:p>
            <a:endParaRPr kumimoji="1" lang="en-US" altLang="ko-KR" dirty="0" smtClean="0">
              <a:ea typeface="맑은 고딕" panose="020B0503020000020004" pitchFamily="50" charset="-127"/>
            </a:endParaRPr>
          </a:p>
          <a:p>
            <a:r>
              <a:rPr kumimoji="1" lang="en-US" altLang="ko-KR" dirty="0" smtClean="0">
                <a:ea typeface="맑은 고딕" panose="020B0503020000020004" pitchFamily="50" charset="-127"/>
              </a:rPr>
              <a:t>The future is already here</a:t>
            </a:r>
            <a:br>
              <a:rPr kumimoji="1" lang="en-US" altLang="ko-KR" dirty="0" smtClean="0">
                <a:ea typeface="맑은 고딕" panose="020B0503020000020004" pitchFamily="50" charset="-127"/>
              </a:rPr>
            </a:br>
            <a:r>
              <a:rPr kumimoji="1" lang="en-US" altLang="ko-KR" dirty="0" smtClean="0">
                <a:ea typeface="맑은 고딕" panose="020B0503020000020004" pitchFamily="50" charset="-127"/>
              </a:rPr>
              <a:t>it’s just not very evenly distributed</a:t>
            </a:r>
            <a:endParaRPr kumimoji="1"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kumimoji="1" lang="en-US" altLang="ko-KR" sz="3200" dirty="0" smtClean="0">
                <a:ea typeface="맑은 고딕" panose="020B0503020000020004" pitchFamily="50" charset="-127"/>
              </a:rPr>
              <a:t>William Gibson</a:t>
            </a:r>
            <a:endParaRPr kumimoji="1" lang="ko-KR" altLang="en-US" sz="120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87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ryptocurrency, Crypto, Bitcoin, Blockchain, Mo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62488" y="2527033"/>
            <a:ext cx="6667023" cy="1803934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smtClean="0"/>
              <a:t>감사합니다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499697-7CE8-894C-AA59-E83D36EEEB0F}"/>
              </a:ext>
            </a:extLst>
          </p:cNvPr>
          <p:cNvSpPr txBox="1"/>
          <p:nvPr/>
        </p:nvSpPr>
        <p:spPr>
          <a:xfrm>
            <a:off x="10446753" y="6211669"/>
            <a:ext cx="1745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박수용 교수</a:t>
            </a:r>
            <a:endParaRPr kumimoji="1" lang="en-US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서강대학교</a:t>
            </a:r>
            <a:endParaRPr kumimoji="1" lang="x-none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43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5BC838A-9A91-3D4A-9FC3-D769577443D3}"/>
              </a:ext>
            </a:extLst>
          </p:cNvPr>
          <p:cNvSpPr txBox="1"/>
          <p:nvPr/>
        </p:nvSpPr>
        <p:spPr>
          <a:xfrm>
            <a:off x="718458" y="391886"/>
            <a:ext cx="272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3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목차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8678796-CC11-E94D-8691-E42B61DEC1D8}"/>
              </a:ext>
            </a:extLst>
          </p:cNvPr>
          <p:cNvSpPr/>
          <p:nvPr/>
        </p:nvSpPr>
        <p:spPr>
          <a:xfrm>
            <a:off x="1900863" y="1916263"/>
            <a:ext cx="2465046" cy="3673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latin typeface="+mn-ea"/>
              </a:rPr>
              <a:t>블록체인의 특징</a:t>
            </a:r>
            <a:endParaRPr kumimoji="1" lang="x-none" altLang="en-US" sz="1600" b="1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EEEC880-31A2-B642-8680-02533D5AE209}"/>
              </a:ext>
            </a:extLst>
          </p:cNvPr>
          <p:cNvSpPr/>
          <p:nvPr/>
        </p:nvSpPr>
        <p:spPr>
          <a:xfrm>
            <a:off x="1900863" y="2838477"/>
            <a:ext cx="2465046" cy="3673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경제적 역할</a:t>
            </a:r>
            <a:endParaRPr kumimoji="1" lang="x-none" altLang="en-US" sz="1600" b="1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EEEC880-31A2-B642-8680-02533D5AE209}"/>
              </a:ext>
            </a:extLst>
          </p:cNvPr>
          <p:cNvSpPr/>
          <p:nvPr/>
        </p:nvSpPr>
        <p:spPr>
          <a:xfrm>
            <a:off x="1900863" y="3760691"/>
            <a:ext cx="2465046" cy="3673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사회적 역할</a:t>
            </a:r>
            <a:endParaRPr kumimoji="1" lang="x-none" altLang="en-US" sz="1600" b="1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EEEC880-31A2-B642-8680-02533D5AE209}"/>
              </a:ext>
            </a:extLst>
          </p:cNvPr>
          <p:cNvSpPr/>
          <p:nvPr/>
        </p:nvSpPr>
        <p:spPr>
          <a:xfrm>
            <a:off x="1900863" y="4678369"/>
            <a:ext cx="2465046" cy="3673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미래 사회</a:t>
            </a:r>
            <a:endParaRPr kumimoji="1" lang="x-none" altLang="en-US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341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68416" y="4455208"/>
            <a:ext cx="2807584" cy="3966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24000" y="262150"/>
            <a:ext cx="9144000" cy="540000"/>
          </a:xfrm>
          <a:prstGeom prst="rect">
            <a:avLst/>
          </a:prstGeom>
          <a:gradFill flip="none" rotWithShape="1">
            <a:gsLst>
              <a:gs pos="0">
                <a:srgbClr val="2783C2"/>
              </a:gs>
              <a:gs pos="100000">
                <a:srgbClr val="174B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66000" y="279000"/>
            <a:ext cx="490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블록체인은 한마디로</a:t>
            </a:r>
            <a:r>
              <a:rPr lang="en-US" altLang="ko-KR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16" name="object 2"/>
          <p:cNvSpPr/>
          <p:nvPr/>
        </p:nvSpPr>
        <p:spPr>
          <a:xfrm>
            <a:off x="1956000" y="1269000"/>
            <a:ext cx="3835364" cy="504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직사각형 16"/>
          <p:cNvSpPr/>
          <p:nvPr/>
        </p:nvSpPr>
        <p:spPr>
          <a:xfrm>
            <a:off x="6096000" y="2214000"/>
            <a:ext cx="43586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신뢰 할 수 없는 환경에서</a:t>
            </a:r>
            <a:endParaRPr lang="en-US" altLang="ko-KR" sz="2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사람들이 중립적이고 중앙화된 </a:t>
            </a:r>
            <a:endParaRPr lang="en-US" altLang="ko-KR" sz="2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인증기관 없이 </a:t>
            </a:r>
          </a:p>
          <a:p>
            <a:pPr>
              <a:defRPr/>
            </a:pP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신뢰를 보장하는 기술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096000" y="4014000"/>
            <a:ext cx="435861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간단히 말해서</a:t>
            </a: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defRPr/>
            </a:pPr>
            <a:r>
              <a:rPr lang="ko-KR" altLang="en-US" sz="2800" spc="-150" dirty="0">
                <a:solidFill>
                  <a:srgbClr val="257B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신뢰를 만드는 기계</a:t>
            </a:r>
            <a:endParaRPr lang="en-US" altLang="ko-KR" sz="2800" spc="-150" dirty="0">
              <a:solidFill>
                <a:srgbClr val="257BD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71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66000" y="1809000"/>
            <a:ext cx="2115000" cy="261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82086" y="1809000"/>
            <a:ext cx="2115000" cy="261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098500" y="1809000"/>
            <a:ext cx="2115000" cy="261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24000" y="262150"/>
            <a:ext cx="9144000" cy="540000"/>
          </a:xfrm>
          <a:prstGeom prst="rect">
            <a:avLst/>
          </a:prstGeom>
          <a:gradFill flip="none" rotWithShape="1">
            <a:gsLst>
              <a:gs pos="0">
                <a:srgbClr val="2783C2"/>
              </a:gs>
              <a:gs pos="100000">
                <a:srgbClr val="174B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66000" y="279000"/>
            <a:ext cx="490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블록체인의 가치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667" t="20219" r="79015" b="30754"/>
          <a:stretch/>
        </p:blipFill>
        <p:spPr>
          <a:xfrm>
            <a:off x="2046000" y="1989000"/>
            <a:ext cx="1755000" cy="1890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9774" t="18856" r="40848" b="34630"/>
          <a:stretch/>
        </p:blipFill>
        <p:spPr>
          <a:xfrm>
            <a:off x="5139586" y="1989001"/>
            <a:ext cx="1800000" cy="18900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76567" t="26505" r="4565" b="34524"/>
          <a:stretch/>
        </p:blipFill>
        <p:spPr>
          <a:xfrm>
            <a:off x="8227310" y="1989001"/>
            <a:ext cx="1857383" cy="155618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023500" y="3924000"/>
            <a:ext cx="180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 dirty="0">
                <a:solidFill>
                  <a:srgbClr val="257B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등장</a:t>
            </a: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14586" y="3924000"/>
            <a:ext cx="225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pc="-150" dirty="0">
                <a:solidFill>
                  <a:srgbClr val="257B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등장</a:t>
            </a: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031000" y="3924000"/>
            <a:ext cx="225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pc="-150" dirty="0">
                <a:solidFill>
                  <a:srgbClr val="257B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등장</a:t>
            </a: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23500" y="1359001"/>
            <a:ext cx="180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1975</a:t>
            </a:r>
            <a:r>
              <a:rPr lang="ko-KR" altLang="en-US" sz="2400" spc="-15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endParaRPr lang="en-US" altLang="ko-KR" sz="2400" spc="-15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4586" y="1359001"/>
            <a:ext cx="225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1993</a:t>
            </a:r>
            <a:r>
              <a:rPr lang="ko-KR" altLang="en-US" sz="2400" spc="-15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endParaRPr lang="en-US" altLang="ko-KR" sz="2400" spc="-15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31000" y="1359001"/>
            <a:ext cx="225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2009</a:t>
            </a:r>
            <a:r>
              <a:rPr lang="ko-KR" altLang="en-US" sz="2400" spc="-15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endParaRPr lang="en-US" altLang="ko-KR" sz="2400" spc="-15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23500" y="4713004"/>
            <a:ext cx="180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정보의</a:t>
            </a:r>
            <a:endParaRPr lang="en-US" altLang="ko-KR" sz="2400" spc="-150" dirty="0">
              <a:solidFill>
                <a:srgbClr val="3B599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소유와 생산</a:t>
            </a:r>
            <a:endParaRPr lang="en-US" altLang="ko-KR" sz="2400" spc="-150" dirty="0">
              <a:solidFill>
                <a:srgbClr val="3B599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14586" y="4713004"/>
            <a:ext cx="225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정보의</a:t>
            </a:r>
            <a:endParaRPr lang="en-US" altLang="ko-KR" sz="2400" spc="-150" dirty="0">
              <a:solidFill>
                <a:srgbClr val="3B599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endParaRPr lang="en-US" altLang="ko-KR" sz="2400" spc="-150" dirty="0">
              <a:solidFill>
                <a:srgbClr val="3B599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31000" y="4713004"/>
            <a:ext cx="225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정보의</a:t>
            </a:r>
            <a:endParaRPr lang="en-US" altLang="ko-KR" sz="2400" spc="-150" dirty="0">
              <a:solidFill>
                <a:srgbClr val="3B599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신뢰성 확보</a:t>
            </a:r>
            <a:endParaRPr lang="en-US" altLang="ko-KR" sz="2400" spc="-150" dirty="0">
              <a:solidFill>
                <a:srgbClr val="3B599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981000" y="2415670"/>
            <a:ext cx="1001086" cy="1193330"/>
          </a:xfrm>
          <a:prstGeom prst="rightArrow">
            <a:avLst>
              <a:gd name="adj1" fmla="val 63262"/>
              <a:gd name="adj2" fmla="val 23652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306000" y="2629810"/>
            <a:ext cx="225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지식에 대한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갈망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7089388" y="2415670"/>
            <a:ext cx="1001086" cy="1193330"/>
          </a:xfrm>
          <a:prstGeom prst="rightArrow">
            <a:avLst>
              <a:gd name="adj1" fmla="val 63262"/>
              <a:gd name="adj2" fmla="val 23652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199754" y="2737532"/>
            <a:ext cx="67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정보의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홍수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이등변 삼각형 31"/>
          <p:cNvSpPr/>
          <p:nvPr/>
        </p:nvSpPr>
        <p:spPr>
          <a:xfrm rot="10800000">
            <a:off x="2743500" y="4410208"/>
            <a:ext cx="360000" cy="29739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5859586" y="4410208"/>
            <a:ext cx="360000" cy="29739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10800000">
            <a:off x="8979384" y="4410208"/>
            <a:ext cx="360000" cy="29739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7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9191" y="851225"/>
            <a:ext cx="7886700" cy="7809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100" b="1" dirty="0"/>
              <a:t>신 플랫폼 전쟁의 시작</a:t>
            </a:r>
            <a:endParaRPr lang="en-US" altLang="ko-KR" sz="1800" spc="-113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0" y="1658643"/>
            <a:ext cx="9144000" cy="154662"/>
          </a:xfrm>
          <a:prstGeom prst="rect">
            <a:avLst/>
          </a:prstGeom>
          <a:gradFill flip="none" rotWithShape="1">
            <a:gsLst>
              <a:gs pos="66000">
                <a:schemeClr val="accent1"/>
              </a:gs>
              <a:gs pos="100000">
                <a:schemeClr val="accent1">
                  <a:lumMod val="74000"/>
                  <a:lumOff val="26000"/>
                </a:schemeClr>
              </a:gs>
              <a:gs pos="0">
                <a:schemeClr val="accent1">
                  <a:lumMod val="61000"/>
                </a:schemeClr>
              </a:gs>
              <a:gs pos="35000">
                <a:schemeClr val="accent1">
                  <a:lumMod val="8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44" y="1990326"/>
            <a:ext cx="7309022" cy="370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12040" y="2871438"/>
            <a:ext cx="8386184" cy="36699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24000" y="262150"/>
            <a:ext cx="9144000" cy="540000"/>
          </a:xfrm>
          <a:prstGeom prst="rect">
            <a:avLst/>
          </a:prstGeom>
          <a:gradFill flip="none" rotWithShape="1">
            <a:gsLst>
              <a:gs pos="0">
                <a:srgbClr val="2783C2"/>
              </a:gs>
              <a:gs pos="100000">
                <a:srgbClr val="174B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66000" y="279000"/>
            <a:ext cx="490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배경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257516" y="2963423"/>
            <a:ext cx="2007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금융 시스템</a:t>
            </a:r>
            <a:endParaRPr lang="en-US" altLang="ko-KR" spc="-150" dirty="0">
              <a:solidFill>
                <a:srgbClr val="3B599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10508" y="1134001"/>
            <a:ext cx="69454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P2P </a:t>
            </a:r>
            <a:r>
              <a:rPr lang="ko-KR" altLang="en-US" sz="2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r>
              <a:rPr lang="ko-KR" altLang="en-US" sz="2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ko-KR" altLang="en-US" sz="2200" b="1" spc="-150" dirty="0">
                <a:solidFill>
                  <a:srgbClr val="307AB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거래내역을 분산</a:t>
            </a:r>
            <a:r>
              <a:rPr lang="en-US" altLang="ko-KR" sz="2200" spc="-150" dirty="0">
                <a:solidFill>
                  <a:srgbClr val="307AB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defRPr/>
            </a:pPr>
            <a:r>
              <a:rPr lang="ko-KR" altLang="en-US" sz="2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네트워크 참가자 모두에게 내용을 </a:t>
            </a:r>
            <a:r>
              <a:rPr lang="ko-KR" altLang="en-US" sz="2200" b="1" spc="-150" dirty="0">
                <a:solidFill>
                  <a:srgbClr val="307AB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 및 기록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17" y="1220416"/>
            <a:ext cx="241875" cy="241875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210508" y="1985577"/>
            <a:ext cx="80704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거래가 일어날 때마다 </a:t>
            </a:r>
            <a:r>
              <a:rPr lang="ko-KR" altLang="en-US" sz="2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노드들</a:t>
            </a:r>
            <a:r>
              <a:rPr lang="en-US" altLang="ko-KR" sz="2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참가자</a:t>
            </a:r>
            <a:r>
              <a:rPr lang="en-US" altLang="ko-KR" sz="2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가진 </a:t>
            </a:r>
            <a:endParaRPr lang="en-US" altLang="ko-KR" sz="22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200" b="1" spc="-150" dirty="0">
                <a:solidFill>
                  <a:srgbClr val="307AB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블록체인을 업데이트</a:t>
            </a:r>
            <a:r>
              <a:rPr lang="en-US" altLang="ko-KR" sz="2200" spc="-150" dirty="0">
                <a:solidFill>
                  <a:srgbClr val="307AB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spc="-150" dirty="0" err="1">
                <a:solidFill>
                  <a:srgbClr val="307AB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무결성을</a:t>
            </a:r>
            <a:r>
              <a:rPr lang="ko-KR" altLang="en-US" sz="2200" b="1" spc="-150" dirty="0">
                <a:solidFill>
                  <a:srgbClr val="307AB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유지</a:t>
            </a:r>
            <a:r>
              <a:rPr lang="ko-KR" altLang="en-US" sz="2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하도록 하는 </a:t>
            </a:r>
            <a:r>
              <a:rPr lang="ko-KR" altLang="en-US" sz="2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분산형</a:t>
            </a:r>
            <a:r>
              <a:rPr lang="ko-KR" altLang="en-US" sz="2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거래시스템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17" y="2071992"/>
            <a:ext cx="241875" cy="241875"/>
          </a:xfrm>
          <a:prstGeom prst="rect">
            <a:avLst/>
          </a:prstGeom>
        </p:spPr>
      </p:pic>
      <p:sp>
        <p:nvSpPr>
          <p:cNvPr id="36" name="object 8"/>
          <p:cNvSpPr/>
          <p:nvPr/>
        </p:nvSpPr>
        <p:spPr>
          <a:xfrm>
            <a:off x="4826849" y="3390966"/>
            <a:ext cx="2267213" cy="2892699"/>
          </a:xfrm>
          <a:prstGeom prst="rect">
            <a:avLst/>
          </a:prstGeom>
          <a:blipFill>
            <a:blip r:embed="rId4" cstate="print"/>
            <a:srcRect/>
            <a:stretch>
              <a:fillRect b="-15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9"/>
          <p:cNvSpPr/>
          <p:nvPr/>
        </p:nvSpPr>
        <p:spPr>
          <a:xfrm>
            <a:off x="7399172" y="3219757"/>
            <a:ext cx="2554416" cy="3156344"/>
          </a:xfrm>
          <a:prstGeom prst="rect">
            <a:avLst/>
          </a:prstGeom>
          <a:blipFill>
            <a:blip r:embed="rId5" cstate="print"/>
            <a:srcRect/>
            <a:stretch>
              <a:fillRect l="-1" t="-1" r="-2906" b="-525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0"/>
          <p:cNvSpPr/>
          <p:nvPr/>
        </p:nvSpPr>
        <p:spPr>
          <a:xfrm>
            <a:off x="2153915" y="3390966"/>
            <a:ext cx="2214404" cy="2892699"/>
          </a:xfrm>
          <a:prstGeom prst="rect">
            <a:avLst/>
          </a:prstGeom>
          <a:blipFill>
            <a:blip r:embed="rId6" cstate="print"/>
            <a:srcRect/>
            <a:stretch>
              <a:fillRect b="-15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직사각형 38"/>
          <p:cNvSpPr/>
          <p:nvPr/>
        </p:nvSpPr>
        <p:spPr>
          <a:xfrm>
            <a:off x="5122096" y="2968386"/>
            <a:ext cx="4554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 err="1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</a:t>
            </a:r>
            <a:r>
              <a:rPr lang="ko-KR" altLang="en-US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</a:t>
            </a:r>
            <a:r>
              <a:rPr lang="en-US" altLang="ko-KR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50" dirty="0" err="1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퍼블릭</a:t>
            </a:r>
            <a:r>
              <a:rPr lang="ko-KR" altLang="en-US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lang="ko-KR" altLang="en-US" spc="-150" dirty="0" err="1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프라이빗</a:t>
            </a:r>
            <a:r>
              <a:rPr lang="ko-KR" altLang="en-US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 err="1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</a:t>
            </a:r>
            <a:r>
              <a:rPr lang="en-US" altLang="ko-KR" spc="-150" dirty="0">
                <a:solidFill>
                  <a:srgbClr val="3B59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pc="-150" dirty="0">
              <a:solidFill>
                <a:srgbClr val="3B599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611000" y="3049336"/>
            <a:ext cx="0" cy="32596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3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1B1D625-A11F-4F45-9BD3-7432189C2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pic>
        <p:nvPicPr>
          <p:cNvPr id="1034" name="Picture 10" descr="P2P 대출 투자? 똑똑하게 P2P 투자로 재테크 방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042" y="4642184"/>
            <a:ext cx="3023814" cy="210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DE750EE-1BE7-E74A-9B19-05B146049834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+mn-ea"/>
              </a:rPr>
              <a:t>블록체인 기술의 산업적 특징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14" name="직사각형 16">
            <a:extLst>
              <a:ext uri="{FF2B5EF4-FFF2-40B4-BE49-F238E27FC236}">
                <a16:creationId xmlns:a16="http://schemas.microsoft.com/office/drawing/2014/main" xmlns="" id="{A0795E20-1601-CC4D-B842-973C095ED119}"/>
              </a:ext>
            </a:extLst>
          </p:cNvPr>
          <p:cNvSpPr/>
          <p:nvPr/>
        </p:nvSpPr>
        <p:spPr>
          <a:xfrm>
            <a:off x="261257" y="1178042"/>
            <a:ext cx="5669986" cy="45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890B550-99D8-D248-A674-FAA7BF010808}"/>
              </a:ext>
            </a:extLst>
          </p:cNvPr>
          <p:cNvSpPr txBox="1"/>
          <p:nvPr/>
        </p:nvSpPr>
        <p:spPr>
          <a:xfrm>
            <a:off x="1390135" y="1234265"/>
            <a:ext cx="3548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비용을 절감 할 수 있는 적정 기술</a:t>
            </a:r>
            <a:endParaRPr kumimoji="1" lang="x-none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xmlns="" id="{A0795E20-1601-CC4D-B842-973C095ED119}"/>
              </a:ext>
            </a:extLst>
          </p:cNvPr>
          <p:cNvSpPr/>
          <p:nvPr/>
        </p:nvSpPr>
        <p:spPr>
          <a:xfrm>
            <a:off x="6200885" y="1185270"/>
            <a:ext cx="5669986" cy="45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890B550-99D8-D248-A674-FAA7BF010808}"/>
              </a:ext>
            </a:extLst>
          </p:cNvPr>
          <p:cNvSpPr txBox="1"/>
          <p:nvPr/>
        </p:nvSpPr>
        <p:spPr>
          <a:xfrm>
            <a:off x="6192480" y="1241493"/>
            <a:ext cx="5607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 smtClean="0">
                <a:solidFill>
                  <a:schemeClr val="bg1"/>
                </a:solidFill>
                <a:latin typeface="+mn-ea"/>
              </a:rPr>
              <a:t>중소 기업도 금융</a:t>
            </a:r>
            <a:r>
              <a:rPr kumimoji="1" lang="en-US" altLang="ko-KR" sz="16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ko-KR" altLang="en-US" sz="1600" b="1" dirty="0" smtClean="0">
                <a:solidFill>
                  <a:schemeClr val="bg1"/>
                </a:solidFill>
                <a:latin typeface="+mn-ea"/>
              </a:rPr>
              <a:t>인증 등의 서비스를 할 수 있는 기술 </a:t>
            </a:r>
            <a:endParaRPr kumimoji="1" lang="x-none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 descr="우리은행(WOORI BANK) 로고 AI 파일(일러스트레이터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982" y="1636270"/>
            <a:ext cx="1220207" cy="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8045567" y="1740587"/>
            <a:ext cx="1901807" cy="1754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28" name="Picture 4" descr="파일:Shinhan Bank logo.png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723" y="2277644"/>
            <a:ext cx="1117170" cy="32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외환은행 사이버 환전 하는 방법을 알려 드립니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05" y="2612894"/>
            <a:ext cx="1542616" cy="35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씨티은행 온라인.ATM기서비스 일시 중단 &amp;lt; 경제 &amp;lt; 기사본문 - BBS NEW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02"/>
          <a:stretch/>
        </p:blipFill>
        <p:spPr bwMode="auto">
          <a:xfrm>
            <a:off x="8426726" y="2940228"/>
            <a:ext cx="1218304" cy="37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4. 디파이? 이게 뭐야? 이것도 화성 갈 수 있나? 금융의 혁신 디파이에 대해 알아보자!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514" y="4654059"/>
            <a:ext cx="2644486" cy="12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오른쪽 화살표 2"/>
          <p:cNvSpPr/>
          <p:nvPr/>
        </p:nvSpPr>
        <p:spPr>
          <a:xfrm rot="5400000">
            <a:off x="8584749" y="3626259"/>
            <a:ext cx="856670" cy="816373"/>
          </a:xfrm>
          <a:prstGeom prst="rightArrow">
            <a:avLst>
              <a:gd name="adj1" fmla="val 45659"/>
              <a:gd name="adj2" fmla="val 47722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308" y="5288736"/>
            <a:ext cx="1793812" cy="1489711"/>
          </a:xfrm>
          <a:prstGeom prst="rect">
            <a:avLst/>
          </a:prstGeom>
        </p:spPr>
      </p:pic>
      <p:pic>
        <p:nvPicPr>
          <p:cNvPr id="1042" name="Picture 18" descr="GPU 1500개 성능 AI 슈퍼컴퓨터 등장 &amp;lt; 테크 &amp;lt; 기사본문 - AI타임스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05" y="1829689"/>
            <a:ext cx="2780607" cy="15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832568" y="3500786"/>
            <a:ext cx="1996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 smtClean="0">
                <a:latin typeface="+mn-ea"/>
              </a:rPr>
              <a:t>고도의 은행 시스템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4" name="오른쪽 화살표 2"/>
          <p:cNvSpPr/>
          <p:nvPr/>
        </p:nvSpPr>
        <p:spPr>
          <a:xfrm rot="5400000">
            <a:off x="2327770" y="3972347"/>
            <a:ext cx="856670" cy="816373"/>
          </a:xfrm>
          <a:prstGeom prst="rightArrow">
            <a:avLst>
              <a:gd name="adj1" fmla="val 45659"/>
              <a:gd name="adj2" fmla="val 47722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88" y="4983394"/>
            <a:ext cx="2552434" cy="1422593"/>
          </a:xfrm>
          <a:prstGeom prst="rect">
            <a:avLst/>
          </a:prstGeom>
        </p:spPr>
      </p:pic>
      <p:pic>
        <p:nvPicPr>
          <p:cNvPr id="1046" name="Picture 22" descr="비트코인과 블록체인, 아프리카에 경제 혁명을 불러오다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02" y="4876831"/>
            <a:ext cx="2720764" cy="181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10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1B1D625-A11F-4F45-9BD3-7432189C2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b="132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DE750EE-1BE7-E74A-9B19-05B146049834}"/>
              </a:ext>
            </a:extLst>
          </p:cNvPr>
          <p:cNvSpPr/>
          <p:nvPr/>
        </p:nvSpPr>
        <p:spPr>
          <a:xfrm>
            <a:off x="261257" y="293916"/>
            <a:ext cx="11609614" cy="514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산업 생태계의 변화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499" y="1467068"/>
            <a:ext cx="3342502" cy="41450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177461" y="1223021"/>
            <a:ext cx="3206577" cy="488093"/>
          </a:xfrm>
          <a:prstGeom prst="rect">
            <a:avLst/>
          </a:prstGeom>
          <a:solidFill>
            <a:srgbClr val="10527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Pre-Internet </a:t>
            </a:r>
            <a:r>
              <a:rPr lang="ko-KR" altLang="en-US" b="1" dirty="0" smtClean="0"/>
              <a:t>산업 생태계</a:t>
            </a:r>
            <a:endParaRPr lang="ko-KR" altLang="en-US" b="1" dirty="0"/>
          </a:p>
        </p:txBody>
      </p:sp>
      <p:sp>
        <p:nvSpPr>
          <p:cNvPr id="21" name="Right Arrow 20"/>
          <p:cNvSpPr/>
          <p:nvPr/>
        </p:nvSpPr>
        <p:spPr>
          <a:xfrm>
            <a:off x="3580264" y="3004236"/>
            <a:ext cx="821725" cy="8495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4422005" y="1468013"/>
            <a:ext cx="3342502" cy="41441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4489967" y="1223966"/>
            <a:ext cx="3206577" cy="488093"/>
          </a:xfrm>
          <a:prstGeom prst="rect">
            <a:avLst/>
          </a:prstGeom>
          <a:solidFill>
            <a:srgbClr val="10527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Internet </a:t>
            </a:r>
            <a:r>
              <a:rPr lang="ko-KR" altLang="en-US" b="1" dirty="0" smtClean="0"/>
              <a:t>기반 산업 생태계</a:t>
            </a:r>
            <a:endParaRPr lang="ko-KR" altLang="en-US" b="1" dirty="0"/>
          </a:p>
        </p:txBody>
      </p:sp>
      <p:sp>
        <p:nvSpPr>
          <p:cNvPr id="24" name="Right Arrow 23"/>
          <p:cNvSpPr/>
          <p:nvPr/>
        </p:nvSpPr>
        <p:spPr>
          <a:xfrm>
            <a:off x="7869536" y="3004235"/>
            <a:ext cx="821725" cy="8495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8738630" y="1467068"/>
            <a:ext cx="3342502" cy="41450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8734510" y="1233617"/>
            <a:ext cx="3346622" cy="488093"/>
          </a:xfrm>
          <a:prstGeom prst="rect">
            <a:avLst/>
          </a:prstGeom>
          <a:solidFill>
            <a:srgbClr val="10527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 </a:t>
            </a:r>
            <a:r>
              <a:rPr lang="en-US" altLang="ko-KR" b="1" dirty="0" err="1" smtClean="0"/>
              <a:t>Blockchain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기반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산업 생태계</a:t>
            </a:r>
            <a:endParaRPr lang="ko-KR" alt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9" y="2290383"/>
            <a:ext cx="3127500" cy="96002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589" y="3985289"/>
            <a:ext cx="321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공급자 중심의 일방향 산업</a:t>
            </a:r>
            <a:endParaRPr lang="en-US" altLang="ko-KR" b="1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l="36384"/>
          <a:stretch/>
        </p:blipFill>
        <p:spPr>
          <a:xfrm>
            <a:off x="4707238" y="2088095"/>
            <a:ext cx="2936789" cy="12793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480248" y="3985289"/>
            <a:ext cx="321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플랫폼 중심의 독점적 산업</a:t>
            </a:r>
            <a:endParaRPr lang="en-US" altLang="ko-KR" b="1" dirty="0" smtClean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62258"/>
          <a:stretch/>
        </p:blipFill>
        <p:spPr>
          <a:xfrm>
            <a:off x="9539759" y="1830169"/>
            <a:ext cx="1884405" cy="188045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539759" y="2244297"/>
            <a:ext cx="219397" cy="771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9539759" y="3571875"/>
            <a:ext cx="740891" cy="128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9741070" y="3507422"/>
            <a:ext cx="1261099" cy="193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912205" y="3985289"/>
            <a:ext cx="321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공유 경제 플랫폼</a:t>
            </a:r>
            <a:endParaRPr lang="en-US" altLang="ko-KR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9163879" y="4458725"/>
            <a:ext cx="2613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P2P </a:t>
            </a:r>
            <a:r>
              <a:rPr lang="ko-KR" altLang="en-US" dirty="0" smtClean="0"/>
              <a:t>경제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창조적 생산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Creator Economy</a:t>
            </a:r>
          </a:p>
        </p:txBody>
      </p:sp>
    </p:spTree>
    <p:extLst>
      <p:ext uri="{BB962C8B-B14F-4D97-AF65-F5344CB8AC3E}">
        <p14:creationId xmlns:p14="http://schemas.microsoft.com/office/powerpoint/2010/main" val="578361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629</Words>
  <Application>Microsoft Office PowerPoint</Application>
  <PresentationFormat>와이드스크린</PresentationFormat>
  <Paragraphs>201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[더존] 본문체 30</vt:lpstr>
      <vt:lpstr>Wingdings</vt:lpstr>
      <vt:lpstr>Arial Unicode MS</vt:lpstr>
      <vt:lpstr>맑은 고딕</vt:lpstr>
      <vt:lpstr>KoPub돋움체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신 플랫폼 전쟁의 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University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seo</dc:creator>
  <cp:lastModifiedBy>user</cp:lastModifiedBy>
  <cp:revision>23</cp:revision>
  <cp:lastPrinted>2021-11-30T05:28:23Z</cp:lastPrinted>
  <dcterms:created xsi:type="dcterms:W3CDTF">2021-08-24T01:48:23Z</dcterms:created>
  <dcterms:modified xsi:type="dcterms:W3CDTF">2022-02-26T02:21:51Z</dcterms:modified>
</cp:coreProperties>
</file>